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398" r:id="rId2"/>
    <p:sldId id="499" r:id="rId3"/>
    <p:sldId id="545" r:id="rId4"/>
    <p:sldId id="853" r:id="rId5"/>
    <p:sldId id="857" r:id="rId6"/>
    <p:sldId id="773" r:id="rId7"/>
    <p:sldId id="386" r:id="rId8"/>
    <p:sldId id="577" r:id="rId9"/>
    <p:sldId id="804" r:id="rId10"/>
    <p:sldId id="802" r:id="rId11"/>
    <p:sldId id="809" r:id="rId12"/>
    <p:sldId id="783" r:id="rId13"/>
    <p:sldId id="812" r:id="rId14"/>
    <p:sldId id="813" r:id="rId15"/>
    <p:sldId id="774" r:id="rId16"/>
    <p:sldId id="775" r:id="rId17"/>
    <p:sldId id="777" r:id="rId18"/>
    <p:sldId id="811" r:id="rId19"/>
    <p:sldId id="815" r:id="rId20"/>
    <p:sldId id="852" r:id="rId21"/>
    <p:sldId id="854" r:id="rId22"/>
    <p:sldId id="855" r:id="rId23"/>
    <p:sldId id="856" r:id="rId24"/>
    <p:sldId id="810" r:id="rId25"/>
    <p:sldId id="550" r:id="rId26"/>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4" orient="horz" pos="3840">
          <p15:clr>
            <a:srgbClr val="A4A3A4"/>
          </p15:clr>
        </p15:guide>
        <p15:guide id="5" pos="3840">
          <p15:clr>
            <a:srgbClr val="A4A3A4"/>
          </p15:clr>
        </p15:guide>
        <p15:guide id="6" pos="384">
          <p15:clr>
            <a:srgbClr val="A4A3A4"/>
          </p15:clr>
        </p15:guide>
        <p15:guide id="7" pos="7296">
          <p15:clr>
            <a:srgbClr val="A4A3A4"/>
          </p15:clr>
        </p15:guide>
        <p15:guide id="8" orient="horz" pos="9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3"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CCE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82" autoAdjust="0"/>
    <p:restoredTop sz="96507" autoAdjust="0"/>
  </p:normalViewPr>
  <p:slideViewPr>
    <p:cSldViewPr>
      <p:cViewPr varScale="1">
        <p:scale>
          <a:sx n="87" d="100"/>
          <a:sy n="87" d="100"/>
        </p:scale>
        <p:origin x="62" y="600"/>
      </p:cViewPr>
      <p:guideLst>
        <p:guide orient="horz" pos="2160"/>
        <p:guide orient="horz" pos="3840"/>
        <p:guide pos="3840"/>
        <p:guide pos="384"/>
        <p:guide pos="7296"/>
        <p:guide orient="horz" pos="960"/>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0"/>
    </p:cViewPr>
  </p:sorterViewPr>
  <p:notesViewPr>
    <p:cSldViewPr>
      <p:cViewPr varScale="1">
        <p:scale>
          <a:sx n="83" d="100"/>
          <a:sy n="83" d="100"/>
        </p:scale>
        <p:origin x="-381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a:t>July 2022</a:t>
            </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F31B20-3646-4475-8BC4-560CAF715D08}" type="slidenum">
              <a:rPr/>
              <a:t>‹#›</a:t>
            </a:fld>
            <a:endParaRPr/>
          </a:p>
        </p:txBody>
      </p:sp>
    </p:spTree>
    <p:extLst>
      <p:ext uri="{BB962C8B-B14F-4D97-AF65-F5344CB8AC3E}">
        <p14:creationId xmlns:p14="http://schemas.microsoft.com/office/powerpoint/2010/main" val="382924460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381000"/>
            <a:ext cx="4572000" cy="25733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0"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381000" y="8686800"/>
            <a:ext cx="4876800" cy="227013"/>
          </a:xfrm>
          <a:prstGeom prst="rect">
            <a:avLst/>
          </a:prstGeom>
        </p:spPr>
        <p:txBody>
          <a:bodyPr vert="horz" lIns="0" tIns="0" rIns="0" bIns="0" rtlCol="0" anchor="ctr"/>
          <a:lstStyle>
            <a:lvl1pPr algn="l">
              <a:defRPr sz="1000"/>
            </a:lvl1pPr>
          </a:lstStyle>
          <a:p>
            <a:endParaRPr/>
          </a:p>
        </p:txBody>
      </p:sp>
      <p:sp>
        <p:nvSpPr>
          <p:cNvPr id="7" name="Slide Number Placeholder 6"/>
          <p:cNvSpPr>
            <a:spLocks noGrp="1"/>
          </p:cNvSpPr>
          <p:nvPr>
            <p:ph type="sldNum" sz="quarter" idx="5"/>
          </p:nvPr>
        </p:nvSpPr>
        <p:spPr>
          <a:xfrm>
            <a:off x="5867400" y="8686800"/>
            <a:ext cx="609600" cy="227013"/>
          </a:xfrm>
          <a:prstGeom prst="rect">
            <a:avLst/>
          </a:prstGeom>
        </p:spPr>
        <p:txBody>
          <a:bodyPr vert="horz" lIns="0" tIns="0" rIns="0" bIns="0" rtlCol="0" anchor="ctr"/>
          <a:lstStyle>
            <a:lvl1pPr algn="r">
              <a:defRPr sz="1000"/>
            </a:lvl1pPr>
          </a:lstStyle>
          <a:p>
            <a:fld id="{5BFEAE42-E3FE-4405-B7FC-4425D05B92A0}" type="slidenum">
              <a:rPr/>
              <a:pPr/>
              <a:t>‹#›</a:t>
            </a:fld>
            <a:endParaRPr/>
          </a:p>
        </p:txBody>
      </p:sp>
    </p:spTree>
    <p:extLst>
      <p:ext uri="{BB962C8B-B14F-4D97-AF65-F5344CB8AC3E}">
        <p14:creationId xmlns:p14="http://schemas.microsoft.com/office/powerpoint/2010/main" val="48636397"/>
      </p:ext>
    </p:extLst>
  </p:cSld>
  <p:clrMap bg1="lt1" tx1="dk1" bg2="lt2" tx2="dk2" accent1="accent1" accent2="accent2" accent3="accent3" accent4="accent4" accent5="accent5" accent6="accent6" hlink="hlink" folHlink="folHlink"/>
  <p:hf hdr="0" ftr="0"/>
  <p:notesStyle>
    <a:lvl1pPr marL="45720" indent="-36576" algn="l" defTabSz="914400" rtl="0" eaLnBrk="1" latinLnBrk="0" hangingPunct="1">
      <a:spcBef>
        <a:spcPts val="600"/>
      </a:spcBef>
      <a:buSzPct val="25000"/>
      <a:buFont typeface="Arial" panose="020B0604020202020204" pitchFamily="34" charset="0"/>
      <a:buChar char=" "/>
      <a:defRPr sz="1100" kern="1200">
        <a:solidFill>
          <a:schemeClr val="tx1"/>
        </a:solidFill>
        <a:latin typeface="+mn-lt"/>
        <a:ea typeface="+mn-ea"/>
        <a:cs typeface="+mn-cs"/>
      </a:defRPr>
    </a:lvl1pPr>
    <a:lvl2pPr marL="228600" indent="-13716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365760" indent="-109728" algn="l" defTabSz="914400" rtl="0" eaLnBrk="1" latinLnBrk="0" hangingPunct="1">
      <a:spcBef>
        <a:spcPts val="600"/>
      </a:spcBef>
      <a:buFont typeface="Arial" panose="020B0604020202020204" pitchFamily="34" charset="0"/>
      <a:buChar char="–"/>
      <a:defRPr sz="1000" kern="1200">
        <a:solidFill>
          <a:schemeClr val="tx1"/>
        </a:solidFill>
        <a:latin typeface="+mn-lt"/>
        <a:ea typeface="+mn-ea"/>
        <a:cs typeface="+mn-cs"/>
      </a:defRPr>
    </a:lvl3pPr>
    <a:lvl4pPr marL="548640" indent="-109728"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31520" indent="-109728"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BFEAE42-E3FE-4405-B7FC-4425D05B92A0}" type="slidenum">
              <a:rPr lang="en-GB" smtClean="0"/>
              <a:pPr/>
              <a:t>1</a:t>
            </a:fld>
            <a:endParaRPr lang="en-GB"/>
          </a:p>
        </p:txBody>
      </p:sp>
    </p:spTree>
    <p:extLst>
      <p:ext uri="{BB962C8B-B14F-4D97-AF65-F5344CB8AC3E}">
        <p14:creationId xmlns:p14="http://schemas.microsoft.com/office/powerpoint/2010/main" val="3817551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map shows the countries that have enabled or are considering enabling 6GHz operation for Wi-Fi services. </a:t>
            </a:r>
            <a:endParaRPr lang="en-GB" dirty="0"/>
          </a:p>
        </p:txBody>
      </p:sp>
      <p:sp>
        <p:nvSpPr>
          <p:cNvPr id="4" name="Slide Number Placeholder 3"/>
          <p:cNvSpPr>
            <a:spLocks noGrp="1"/>
          </p:cNvSpPr>
          <p:nvPr>
            <p:ph type="sldNum" sz="quarter" idx="10"/>
          </p:nvPr>
        </p:nvSpPr>
        <p:spPr/>
        <p:txBody>
          <a:bodyPr/>
          <a:lstStyle/>
          <a:p>
            <a:fld id="{5BFEAE42-E3FE-4405-B7FC-4425D05B92A0}" type="slidenum">
              <a:rPr lang="en-GB" smtClean="0"/>
              <a:pPr/>
              <a:t>12</a:t>
            </a:fld>
            <a:endParaRPr lang="en-GB"/>
          </a:p>
        </p:txBody>
      </p:sp>
    </p:spTree>
    <p:extLst>
      <p:ext uri="{BB962C8B-B14F-4D97-AF65-F5344CB8AC3E}">
        <p14:creationId xmlns:p14="http://schemas.microsoft.com/office/powerpoint/2010/main" val="2329265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3972560" y="1"/>
            <a:ext cx="3037840" cy="462120"/>
          </a:xfrm>
          <a:prstGeom prst="rect">
            <a:avLst/>
          </a:prstGeom>
        </p:spPr>
        <p:txBody>
          <a:bodyPr/>
          <a:lstStyle/>
          <a:p>
            <a:pPr>
              <a:defRPr/>
            </a:pPr>
            <a:r>
              <a:rPr lang="en-US"/>
              <a:t>July 2022</a:t>
            </a:r>
          </a:p>
        </p:txBody>
      </p:sp>
      <p:sp>
        <p:nvSpPr>
          <p:cNvPr id="5" name="Footer Placeholder 4"/>
          <p:cNvSpPr>
            <a:spLocks noGrp="1"/>
          </p:cNvSpPr>
          <p:nvPr>
            <p:ph type="ftr" sz="quarter" idx="11"/>
          </p:nvPr>
        </p:nvSpPr>
        <p:spPr>
          <a:xfrm>
            <a:off x="0" y="8773957"/>
            <a:ext cx="3037840" cy="462119"/>
          </a:xfrm>
          <a:prstGeom prst="rect">
            <a:avLst/>
          </a:prstGeom>
        </p:spPr>
        <p:txBody>
          <a:bodyPr/>
          <a:lstStyle/>
          <a:p>
            <a:pPr>
              <a:defRPr/>
            </a:pPr>
            <a:r>
              <a:rPr lang="en-US"/>
              <a:t>2016 KEA-IEEE Seminar: Vision of Future Technology in 5G and Wi-Fi</a:t>
            </a:r>
          </a:p>
        </p:txBody>
      </p:sp>
      <p:sp>
        <p:nvSpPr>
          <p:cNvPr id="6" name="Slide Number Placeholder 5"/>
          <p:cNvSpPr>
            <a:spLocks noGrp="1"/>
          </p:cNvSpPr>
          <p:nvPr>
            <p:ph type="sldNum" sz="quarter" idx="12"/>
          </p:nvPr>
        </p:nvSpPr>
        <p:spPr/>
        <p:txBody>
          <a:bodyPr/>
          <a:lstStyle/>
          <a:p>
            <a:fld id="{9B907DB6-A665-4A5F-974F-18122FFF161C}" type="slidenum">
              <a:rPr lang="en-US" altLang="en-US" smtClean="0"/>
              <a:pPr/>
              <a:t>13</a:t>
            </a:fld>
            <a:endParaRPr lang="en-US" altLang="en-US"/>
          </a:p>
        </p:txBody>
      </p:sp>
    </p:spTree>
    <p:extLst>
      <p:ext uri="{BB962C8B-B14F-4D97-AF65-F5344CB8AC3E}">
        <p14:creationId xmlns:p14="http://schemas.microsoft.com/office/powerpoint/2010/main" val="1276726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3972560" y="1"/>
            <a:ext cx="3037840" cy="462120"/>
          </a:xfrm>
          <a:prstGeom prst="rect">
            <a:avLst/>
          </a:prstGeom>
        </p:spPr>
        <p:txBody>
          <a:bodyPr/>
          <a:lstStyle/>
          <a:p>
            <a:pPr>
              <a:defRPr/>
            </a:pPr>
            <a:r>
              <a:rPr lang="en-US"/>
              <a:t>July 2022</a:t>
            </a:r>
          </a:p>
        </p:txBody>
      </p:sp>
      <p:sp>
        <p:nvSpPr>
          <p:cNvPr id="5" name="Footer Placeholder 4"/>
          <p:cNvSpPr>
            <a:spLocks noGrp="1"/>
          </p:cNvSpPr>
          <p:nvPr>
            <p:ph type="ftr" sz="quarter" idx="11"/>
          </p:nvPr>
        </p:nvSpPr>
        <p:spPr>
          <a:xfrm>
            <a:off x="0" y="8773957"/>
            <a:ext cx="3037840" cy="462119"/>
          </a:xfrm>
          <a:prstGeom prst="rect">
            <a:avLst/>
          </a:prstGeom>
        </p:spPr>
        <p:txBody>
          <a:bodyPr/>
          <a:lstStyle/>
          <a:p>
            <a:pPr>
              <a:defRPr/>
            </a:pPr>
            <a:r>
              <a:rPr lang="en-US"/>
              <a:t>2016 KEA-IEEE Seminar: Vision of Future Technology in 5G and Wi-Fi</a:t>
            </a:r>
          </a:p>
        </p:txBody>
      </p:sp>
      <p:sp>
        <p:nvSpPr>
          <p:cNvPr id="6" name="Slide Number Placeholder 5"/>
          <p:cNvSpPr>
            <a:spLocks noGrp="1"/>
          </p:cNvSpPr>
          <p:nvPr>
            <p:ph type="sldNum" sz="quarter" idx="12"/>
          </p:nvPr>
        </p:nvSpPr>
        <p:spPr/>
        <p:txBody>
          <a:bodyPr/>
          <a:lstStyle/>
          <a:p>
            <a:fld id="{9B907DB6-A665-4A5F-974F-18122FFF161C}" type="slidenum">
              <a:rPr lang="en-US" altLang="en-US" smtClean="0"/>
              <a:pPr/>
              <a:t>14</a:t>
            </a:fld>
            <a:endParaRPr lang="en-US" altLang="en-US"/>
          </a:p>
        </p:txBody>
      </p:sp>
    </p:spTree>
    <p:extLst>
      <p:ext uri="{BB962C8B-B14F-4D97-AF65-F5344CB8AC3E}">
        <p14:creationId xmlns:p14="http://schemas.microsoft.com/office/powerpoint/2010/main" val="1678670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3972560" y="1"/>
            <a:ext cx="3037840" cy="462120"/>
          </a:xfrm>
          <a:prstGeom prst="rect">
            <a:avLst/>
          </a:prstGeom>
        </p:spPr>
        <p:txBody>
          <a:bodyPr/>
          <a:lstStyle/>
          <a:p>
            <a:pPr>
              <a:defRPr/>
            </a:pPr>
            <a:r>
              <a:rPr lang="en-US"/>
              <a:t>July 2022</a:t>
            </a:r>
          </a:p>
        </p:txBody>
      </p:sp>
      <p:sp>
        <p:nvSpPr>
          <p:cNvPr id="5" name="Footer Placeholder 4"/>
          <p:cNvSpPr>
            <a:spLocks noGrp="1"/>
          </p:cNvSpPr>
          <p:nvPr>
            <p:ph type="ftr" sz="quarter" idx="11"/>
          </p:nvPr>
        </p:nvSpPr>
        <p:spPr>
          <a:xfrm>
            <a:off x="0" y="8773957"/>
            <a:ext cx="3037840" cy="462119"/>
          </a:xfrm>
          <a:prstGeom prst="rect">
            <a:avLst/>
          </a:prstGeom>
        </p:spPr>
        <p:txBody>
          <a:bodyPr/>
          <a:lstStyle/>
          <a:p>
            <a:pPr>
              <a:defRPr/>
            </a:pPr>
            <a:r>
              <a:rPr lang="en-US"/>
              <a:t>2016 KEA-IEEE Seminar: Vision of Future Technology in 5G and Wi-Fi</a:t>
            </a:r>
          </a:p>
        </p:txBody>
      </p:sp>
      <p:sp>
        <p:nvSpPr>
          <p:cNvPr id="6" name="Slide Number Placeholder 5"/>
          <p:cNvSpPr>
            <a:spLocks noGrp="1"/>
          </p:cNvSpPr>
          <p:nvPr>
            <p:ph type="sldNum" sz="quarter" idx="12"/>
          </p:nvPr>
        </p:nvSpPr>
        <p:spPr/>
        <p:txBody>
          <a:bodyPr/>
          <a:lstStyle/>
          <a:p>
            <a:fld id="{9B907DB6-A665-4A5F-974F-18122FFF161C}" type="slidenum">
              <a:rPr lang="en-US" altLang="en-US" smtClean="0"/>
              <a:pPr/>
              <a:t>15</a:t>
            </a:fld>
            <a:endParaRPr lang="en-US" altLang="en-US"/>
          </a:p>
        </p:txBody>
      </p:sp>
    </p:spTree>
    <p:extLst>
      <p:ext uri="{BB962C8B-B14F-4D97-AF65-F5344CB8AC3E}">
        <p14:creationId xmlns:p14="http://schemas.microsoft.com/office/powerpoint/2010/main" val="3033124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kern="1200" dirty="0">
                <a:solidFill>
                  <a:schemeClr val="tx1"/>
                </a:solidFill>
                <a:effectLst/>
                <a:latin typeface="+mn-lt"/>
                <a:ea typeface="+mn-ea"/>
                <a:cs typeface="+mn-cs"/>
              </a:rPr>
              <a:t>Use cases in which use of a Randomized MAC address impacts network operation include</a:t>
            </a:r>
            <a:br>
              <a:rPr lang="en-GB" sz="1100" kern="1200" dirty="0">
                <a:solidFill>
                  <a:schemeClr val="tx1"/>
                </a:solidFill>
                <a:effectLst/>
                <a:latin typeface="+mn-lt"/>
                <a:ea typeface="+mn-ea"/>
                <a:cs typeface="+mn-cs"/>
              </a:rPr>
            </a:br>
            <a:r>
              <a:rPr lang="en-GB" sz="1100" kern="1200" dirty="0">
                <a:solidFill>
                  <a:schemeClr val="tx1"/>
                </a:solidFill>
                <a:effectLst/>
                <a:latin typeface="+mn-lt"/>
                <a:ea typeface="+mn-ea"/>
                <a:cs typeface="+mn-cs"/>
              </a:rPr>
              <a:t>Steering a client, and</a:t>
            </a:r>
            <a:r>
              <a:rPr lang="en-GB" sz="1100" kern="1200" baseline="0" dirty="0">
                <a:solidFill>
                  <a:schemeClr val="tx1"/>
                </a:solidFill>
                <a:effectLst/>
                <a:latin typeface="+mn-lt"/>
                <a:ea typeface="+mn-ea"/>
                <a:cs typeface="+mn-cs"/>
              </a:rPr>
              <a:t> following,</a:t>
            </a:r>
            <a:r>
              <a:rPr lang="en-GB" sz="1100" kern="1200" dirty="0">
                <a:solidFill>
                  <a:schemeClr val="tx1"/>
                </a:solidFill>
                <a:effectLst/>
                <a:latin typeface="+mn-lt"/>
                <a:ea typeface="+mn-ea"/>
                <a:cs typeface="+mn-cs"/>
              </a:rPr>
              <a:t> as listed on the left.</a:t>
            </a:r>
          </a:p>
          <a:p>
            <a:r>
              <a:rPr lang="en-GB" sz="1100" kern="1200" dirty="0">
                <a:solidFill>
                  <a:schemeClr val="tx1"/>
                </a:solidFill>
                <a:effectLst/>
                <a:latin typeface="+mn-lt"/>
                <a:ea typeface="+mn-ea"/>
                <a:cs typeface="+mn-cs"/>
              </a:rPr>
              <a:t> </a:t>
            </a:r>
          </a:p>
          <a:p>
            <a:r>
              <a:rPr lang="en-GB" sz="1100" kern="1200" dirty="0">
                <a:solidFill>
                  <a:schemeClr val="tx1"/>
                </a:solidFill>
                <a:effectLst/>
                <a:latin typeface="+mn-lt"/>
                <a:ea typeface="+mn-ea"/>
                <a:cs typeface="+mn-cs"/>
              </a:rPr>
              <a:t>The figure shows the example client steering use case, in which the network instructs the client device to stay</a:t>
            </a:r>
            <a:br>
              <a:rPr lang="en-GB" sz="1100" kern="1200" dirty="0">
                <a:solidFill>
                  <a:schemeClr val="tx1"/>
                </a:solidFill>
                <a:effectLst/>
                <a:latin typeface="+mn-lt"/>
                <a:ea typeface="+mn-ea"/>
                <a:cs typeface="+mn-cs"/>
              </a:rPr>
            </a:br>
            <a:r>
              <a:rPr lang="en-GB" sz="1100" kern="1200" dirty="0">
                <a:solidFill>
                  <a:schemeClr val="tx1"/>
                </a:solidFill>
                <a:effectLst/>
                <a:latin typeface="+mn-lt"/>
                <a:ea typeface="+mn-ea"/>
                <a:cs typeface="+mn-cs"/>
              </a:rPr>
              <a:t>or connect to a particular AP. </a:t>
            </a:r>
            <a:r>
              <a:rPr lang="en-US" sz="1100" kern="1200" dirty="0">
                <a:solidFill>
                  <a:schemeClr val="tx1"/>
                </a:solidFill>
                <a:effectLst/>
                <a:latin typeface="+mn-lt"/>
                <a:ea typeface="+mn-ea"/>
                <a:cs typeface="+mn-cs"/>
              </a:rPr>
              <a:t>The network needs to be able to correlate the device’s communications (probes, </a:t>
            </a:r>
            <a:r>
              <a:rPr lang="en-US" sz="1100" kern="1200" dirty="0" err="1">
                <a:solidFill>
                  <a:schemeClr val="tx1"/>
                </a:solidFill>
                <a:effectLst/>
                <a:latin typeface="+mn-lt"/>
                <a:ea typeface="+mn-ea"/>
                <a:cs typeface="+mn-cs"/>
              </a:rPr>
              <a:t>etc</a:t>
            </a:r>
            <a:r>
              <a:rPr lang="en-US" sz="1100" kern="1200" dirty="0">
                <a:solidFill>
                  <a:schemeClr val="tx1"/>
                </a:solidFill>
                <a:effectLst/>
                <a:latin typeface="+mn-lt"/>
                <a:ea typeface="+mn-ea"/>
                <a:cs typeface="+mn-cs"/>
              </a:rPr>
              <a:t>)</a:t>
            </a:r>
            <a:r>
              <a:rPr lang="en-GB" sz="1100" kern="1200" dirty="0">
                <a:solidFill>
                  <a:schemeClr val="tx1"/>
                </a:solidFill>
                <a:effectLst/>
                <a:latin typeface="+mn-lt"/>
                <a:ea typeface="+mn-ea"/>
                <a:cs typeface="+mn-cs"/>
              </a:rPr>
              <a:t>, while at the same time, the identity is not </a:t>
            </a:r>
            <a:br>
              <a:rPr lang="en-GB" sz="1100" kern="1200" dirty="0">
                <a:solidFill>
                  <a:schemeClr val="tx1"/>
                </a:solidFill>
                <a:effectLst/>
                <a:latin typeface="+mn-lt"/>
                <a:ea typeface="+mn-ea"/>
                <a:cs typeface="+mn-cs"/>
              </a:rPr>
            </a:br>
            <a:r>
              <a:rPr lang="en-GB" sz="1100" kern="1200" dirty="0">
                <a:solidFill>
                  <a:schemeClr val="tx1"/>
                </a:solidFill>
                <a:effectLst/>
                <a:latin typeface="+mn-lt"/>
                <a:ea typeface="+mn-ea"/>
                <a:cs typeface="+mn-cs"/>
              </a:rPr>
              <a:t>visible to passive observation.</a:t>
            </a:r>
          </a:p>
          <a:p>
            <a:endParaRPr lang="en-US" dirty="0"/>
          </a:p>
        </p:txBody>
      </p:sp>
      <p:sp>
        <p:nvSpPr>
          <p:cNvPr id="4" name="Date Placeholder 3"/>
          <p:cNvSpPr>
            <a:spLocks noGrp="1"/>
          </p:cNvSpPr>
          <p:nvPr>
            <p:ph type="dt" idx="10"/>
          </p:nvPr>
        </p:nvSpPr>
        <p:spPr>
          <a:xfrm>
            <a:off x="3972560" y="1"/>
            <a:ext cx="3037840" cy="462120"/>
          </a:xfrm>
          <a:prstGeom prst="rect">
            <a:avLst/>
          </a:prstGeom>
        </p:spPr>
        <p:txBody>
          <a:bodyPr/>
          <a:lstStyle/>
          <a:p>
            <a:pPr>
              <a:defRPr/>
            </a:pPr>
            <a:r>
              <a:rPr lang="en-US"/>
              <a:t>July 2022</a:t>
            </a:r>
          </a:p>
        </p:txBody>
      </p:sp>
      <p:sp>
        <p:nvSpPr>
          <p:cNvPr id="5" name="Footer Placeholder 4"/>
          <p:cNvSpPr>
            <a:spLocks noGrp="1"/>
          </p:cNvSpPr>
          <p:nvPr>
            <p:ph type="ftr" sz="quarter" idx="11"/>
          </p:nvPr>
        </p:nvSpPr>
        <p:spPr>
          <a:xfrm>
            <a:off x="0" y="8773957"/>
            <a:ext cx="3037840" cy="462119"/>
          </a:xfrm>
          <a:prstGeom prst="rect">
            <a:avLst/>
          </a:prstGeom>
        </p:spPr>
        <p:txBody>
          <a:bodyPr/>
          <a:lstStyle/>
          <a:p>
            <a:pPr>
              <a:defRPr/>
            </a:pPr>
            <a:r>
              <a:rPr lang="en-US"/>
              <a:t>2016 KEA-IEEE Seminar: Vision of Future Technology in 5G and Wi-Fi</a:t>
            </a:r>
          </a:p>
        </p:txBody>
      </p:sp>
      <p:sp>
        <p:nvSpPr>
          <p:cNvPr id="6" name="Slide Number Placeholder 5"/>
          <p:cNvSpPr>
            <a:spLocks noGrp="1"/>
          </p:cNvSpPr>
          <p:nvPr>
            <p:ph type="sldNum" sz="quarter" idx="12"/>
          </p:nvPr>
        </p:nvSpPr>
        <p:spPr/>
        <p:txBody>
          <a:bodyPr/>
          <a:lstStyle/>
          <a:p>
            <a:fld id="{9B907DB6-A665-4A5F-974F-18122FFF161C}" type="slidenum">
              <a:rPr lang="en-US" altLang="en-US" smtClean="0"/>
              <a:pPr/>
              <a:t>16</a:t>
            </a:fld>
            <a:endParaRPr lang="en-US" altLang="en-US"/>
          </a:p>
        </p:txBody>
      </p:sp>
    </p:spTree>
    <p:extLst>
      <p:ext uri="{BB962C8B-B14F-4D97-AF65-F5344CB8AC3E}">
        <p14:creationId xmlns:p14="http://schemas.microsoft.com/office/powerpoint/2010/main" val="404930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3972560" y="1"/>
            <a:ext cx="3037840" cy="462120"/>
          </a:xfrm>
          <a:prstGeom prst="rect">
            <a:avLst/>
          </a:prstGeom>
        </p:spPr>
        <p:txBody>
          <a:bodyPr/>
          <a:lstStyle/>
          <a:p>
            <a:pPr>
              <a:defRPr/>
            </a:pPr>
            <a:r>
              <a:rPr lang="en-US"/>
              <a:t>July 2022</a:t>
            </a:r>
          </a:p>
        </p:txBody>
      </p:sp>
      <p:sp>
        <p:nvSpPr>
          <p:cNvPr id="5" name="Footer Placeholder 4"/>
          <p:cNvSpPr>
            <a:spLocks noGrp="1"/>
          </p:cNvSpPr>
          <p:nvPr>
            <p:ph type="ftr" sz="quarter" idx="11"/>
          </p:nvPr>
        </p:nvSpPr>
        <p:spPr>
          <a:xfrm>
            <a:off x="0" y="8773957"/>
            <a:ext cx="3037840" cy="462119"/>
          </a:xfrm>
          <a:prstGeom prst="rect">
            <a:avLst/>
          </a:prstGeom>
        </p:spPr>
        <p:txBody>
          <a:bodyPr/>
          <a:lstStyle/>
          <a:p>
            <a:pPr>
              <a:defRPr/>
            </a:pPr>
            <a:r>
              <a:rPr lang="en-US"/>
              <a:t>2016 KEA-IEEE Seminar: Vision of Future Technology in 5G and Wi-Fi</a:t>
            </a:r>
          </a:p>
        </p:txBody>
      </p:sp>
      <p:sp>
        <p:nvSpPr>
          <p:cNvPr id="6" name="Slide Number Placeholder 5"/>
          <p:cNvSpPr>
            <a:spLocks noGrp="1"/>
          </p:cNvSpPr>
          <p:nvPr>
            <p:ph type="sldNum" sz="quarter" idx="12"/>
          </p:nvPr>
        </p:nvSpPr>
        <p:spPr/>
        <p:txBody>
          <a:bodyPr/>
          <a:lstStyle/>
          <a:p>
            <a:fld id="{9B907DB6-A665-4A5F-974F-18122FFF161C}" type="slidenum">
              <a:rPr lang="en-US" altLang="en-US" smtClean="0"/>
              <a:pPr/>
              <a:t>17</a:t>
            </a:fld>
            <a:endParaRPr lang="en-US" altLang="en-US"/>
          </a:p>
        </p:txBody>
      </p:sp>
    </p:spTree>
    <p:extLst>
      <p:ext uri="{BB962C8B-B14F-4D97-AF65-F5344CB8AC3E}">
        <p14:creationId xmlns:p14="http://schemas.microsoft.com/office/powerpoint/2010/main" val="995044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3972560" y="1"/>
            <a:ext cx="3037840" cy="462120"/>
          </a:xfrm>
          <a:prstGeom prst="rect">
            <a:avLst/>
          </a:prstGeom>
        </p:spPr>
        <p:txBody>
          <a:bodyPr/>
          <a:lstStyle/>
          <a:p>
            <a:pPr>
              <a:defRPr/>
            </a:pPr>
            <a:r>
              <a:rPr lang="en-US"/>
              <a:t>July 2022</a:t>
            </a:r>
          </a:p>
        </p:txBody>
      </p:sp>
      <p:sp>
        <p:nvSpPr>
          <p:cNvPr id="5" name="Footer Placeholder 4"/>
          <p:cNvSpPr>
            <a:spLocks noGrp="1"/>
          </p:cNvSpPr>
          <p:nvPr>
            <p:ph type="ftr" sz="quarter" idx="11"/>
          </p:nvPr>
        </p:nvSpPr>
        <p:spPr>
          <a:xfrm>
            <a:off x="0" y="8773957"/>
            <a:ext cx="3037840" cy="462119"/>
          </a:xfrm>
          <a:prstGeom prst="rect">
            <a:avLst/>
          </a:prstGeom>
        </p:spPr>
        <p:txBody>
          <a:bodyPr/>
          <a:lstStyle/>
          <a:p>
            <a:pPr>
              <a:defRPr/>
            </a:pPr>
            <a:r>
              <a:rPr lang="en-US"/>
              <a:t>2016 KEA-IEEE Seminar: Vision of Future Technology in 5G and Wi-Fi</a:t>
            </a:r>
          </a:p>
        </p:txBody>
      </p:sp>
      <p:sp>
        <p:nvSpPr>
          <p:cNvPr id="6" name="Slide Number Placeholder 5"/>
          <p:cNvSpPr>
            <a:spLocks noGrp="1"/>
          </p:cNvSpPr>
          <p:nvPr>
            <p:ph type="sldNum" sz="quarter" idx="12"/>
          </p:nvPr>
        </p:nvSpPr>
        <p:spPr/>
        <p:txBody>
          <a:bodyPr/>
          <a:lstStyle/>
          <a:p>
            <a:fld id="{9B907DB6-A665-4A5F-974F-18122FFF161C}" type="slidenum">
              <a:rPr lang="en-US" altLang="en-US" smtClean="0"/>
              <a:pPr/>
              <a:t>18</a:t>
            </a:fld>
            <a:endParaRPr lang="en-US" altLang="en-US"/>
          </a:p>
        </p:txBody>
      </p:sp>
    </p:spTree>
    <p:extLst>
      <p:ext uri="{BB962C8B-B14F-4D97-AF65-F5344CB8AC3E}">
        <p14:creationId xmlns:p14="http://schemas.microsoft.com/office/powerpoint/2010/main" val="1554831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5640388" y="98425"/>
            <a:ext cx="641350" cy="212725"/>
          </a:xfrm>
          <a:prstGeom prst="rect">
            <a:avLst/>
          </a:prstGeom>
        </p:spPr>
        <p:txBody>
          <a:bodyPr/>
          <a:lstStyle/>
          <a:p>
            <a:pPr>
              <a:defRPr/>
            </a:pPr>
            <a:r>
              <a:rPr lang="en-US"/>
              <a:t>Doc Title</a:t>
            </a:r>
            <a:endParaRPr lang="en-US" dirty="0"/>
          </a:p>
        </p:txBody>
      </p:sp>
      <p:sp>
        <p:nvSpPr>
          <p:cNvPr id="5" name="Date Placeholder 4"/>
          <p:cNvSpPr>
            <a:spLocks noGrp="1"/>
          </p:cNvSpPr>
          <p:nvPr>
            <p:ph type="dt" idx="11"/>
          </p:nvPr>
        </p:nvSpPr>
        <p:spPr>
          <a:xfrm>
            <a:off x="654050" y="98425"/>
            <a:ext cx="827088" cy="212725"/>
          </a:xfrm>
          <a:prstGeom prst="rect">
            <a:avLst/>
          </a:prstGeom>
        </p:spPr>
        <p:txBody>
          <a:bodyPr/>
          <a:lstStyle/>
          <a:p>
            <a:pPr>
              <a:defRPr/>
            </a:pPr>
            <a:r>
              <a:rPr lang="en-US"/>
              <a:t>July 2022</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24</a:t>
            </a:fld>
            <a:endParaRPr lang="en-US" dirty="0"/>
          </a:p>
        </p:txBody>
      </p:sp>
    </p:spTree>
    <p:extLst>
      <p:ext uri="{BB962C8B-B14F-4D97-AF65-F5344CB8AC3E}">
        <p14:creationId xmlns:p14="http://schemas.microsoft.com/office/powerpoint/2010/main" val="1187508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FEAE42-E3FE-4405-B7FC-4425D05B92A0}" type="slidenum">
              <a:rPr lang="en-GB" smtClean="0"/>
              <a:pPr/>
              <a:t>3</a:t>
            </a:fld>
            <a:endParaRPr lang="en-GB"/>
          </a:p>
        </p:txBody>
      </p:sp>
    </p:spTree>
    <p:extLst>
      <p:ext uri="{BB962C8B-B14F-4D97-AF65-F5344CB8AC3E}">
        <p14:creationId xmlns:p14="http://schemas.microsoft.com/office/powerpoint/2010/main" val="3288656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txBox="1">
            <a:spLocks noGrp="1" noChangeArrowheads="1"/>
          </p:cNvSpPr>
          <p:nvPr/>
        </p:nvSpPr>
        <p:spPr bwMode="auto">
          <a:xfrm>
            <a:off x="4026814" y="88629"/>
            <a:ext cx="21859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400" b="1" dirty="0"/>
              <a:t>doc.: IEEE 802.11-11/0483r0</a:t>
            </a:r>
          </a:p>
        </p:txBody>
      </p:sp>
      <p:sp>
        <p:nvSpPr>
          <p:cNvPr id="33794" name="Rectangle 3"/>
          <p:cNvSpPr txBox="1">
            <a:spLocks noGrp="1" noChangeArrowheads="1"/>
          </p:cNvSpPr>
          <p:nvPr/>
        </p:nvSpPr>
        <p:spPr bwMode="auto">
          <a:xfrm>
            <a:off x="646754" y="88629"/>
            <a:ext cx="7435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eaLnBrk="0" hangingPunct="0"/>
            <a:r>
              <a:rPr lang="en-US" sz="1400" b="1" dirty="0"/>
              <a:t>May 2011</a:t>
            </a:r>
          </a:p>
        </p:txBody>
      </p:sp>
      <p:sp>
        <p:nvSpPr>
          <p:cNvPr id="33795" name="Rectangle 6"/>
          <p:cNvSpPr txBox="1">
            <a:spLocks noGrp="1" noChangeArrowheads="1"/>
          </p:cNvSpPr>
          <p:nvPr/>
        </p:nvSpPr>
        <p:spPr bwMode="auto">
          <a:xfrm>
            <a:off x="4173778" y="8857085"/>
            <a:ext cx="20390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457200" defTabSz="939800">
              <a:defRPr sz="2800">
                <a:solidFill>
                  <a:schemeClr val="tx1"/>
                </a:solidFill>
                <a:latin typeface="Times New Roman" pitchFamily="18" charset="0"/>
              </a:defRPr>
            </a:lvl5pPr>
            <a:lvl6pPr marL="914400" defTabSz="939800" fontAlgn="base">
              <a:spcBef>
                <a:spcPct val="0"/>
              </a:spcBef>
              <a:spcAft>
                <a:spcPct val="0"/>
              </a:spcAft>
              <a:defRPr sz="2800">
                <a:solidFill>
                  <a:schemeClr val="tx1"/>
                </a:solidFill>
                <a:latin typeface="Times New Roman" pitchFamily="18" charset="0"/>
              </a:defRPr>
            </a:lvl6pPr>
            <a:lvl7pPr marL="1371600" defTabSz="939800" fontAlgn="base">
              <a:spcBef>
                <a:spcPct val="0"/>
              </a:spcBef>
              <a:spcAft>
                <a:spcPct val="0"/>
              </a:spcAft>
              <a:defRPr sz="2800">
                <a:solidFill>
                  <a:schemeClr val="tx1"/>
                </a:solidFill>
                <a:latin typeface="Times New Roman" pitchFamily="18" charset="0"/>
              </a:defRPr>
            </a:lvl7pPr>
            <a:lvl8pPr marL="1828800" defTabSz="939800" fontAlgn="base">
              <a:spcBef>
                <a:spcPct val="0"/>
              </a:spcBef>
              <a:spcAft>
                <a:spcPct val="0"/>
              </a:spcAft>
              <a:defRPr sz="2800">
                <a:solidFill>
                  <a:schemeClr val="tx1"/>
                </a:solidFill>
                <a:latin typeface="Times New Roman" pitchFamily="18" charset="0"/>
              </a:defRPr>
            </a:lvl8pPr>
            <a:lvl9pPr marL="2286000" defTabSz="939800" fontAlgn="base">
              <a:spcBef>
                <a:spcPct val="0"/>
              </a:spcBef>
              <a:spcAft>
                <a:spcPct val="0"/>
              </a:spcAft>
              <a:defRPr sz="2800">
                <a:solidFill>
                  <a:schemeClr val="tx1"/>
                </a:solidFill>
                <a:latin typeface="Times New Roman" pitchFamily="18" charset="0"/>
              </a:defRPr>
            </a:lvl9pPr>
          </a:lstStyle>
          <a:p>
            <a:pPr lvl="4" algn="r" eaLnBrk="0" hangingPunct="0"/>
            <a:r>
              <a:rPr lang="en-US" sz="1200" dirty="0"/>
              <a:t>Bruce Kraemer (Marvell)</a:t>
            </a:r>
          </a:p>
        </p:txBody>
      </p:sp>
      <p:sp>
        <p:nvSpPr>
          <p:cNvPr id="33796" name="Rectangle 7"/>
          <p:cNvSpPr txBox="1">
            <a:spLocks noGrp="1" noChangeArrowheads="1"/>
          </p:cNvSpPr>
          <p:nvPr/>
        </p:nvSpPr>
        <p:spPr bwMode="auto">
          <a:xfrm>
            <a:off x="3280088" y="8857085"/>
            <a:ext cx="4151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200" dirty="0"/>
              <a:t>Page </a:t>
            </a:r>
            <a:fld id="{4ED28A0E-4BA3-4608-97B3-66B1DD630016}" type="slidenum">
              <a:rPr lang="en-US" sz="1200"/>
              <a:pPr algn="r" eaLnBrk="0" hangingPunct="0"/>
              <a:t>5</a:t>
            </a:fld>
            <a:endParaRPr lang="en-US" sz="1200" dirty="0"/>
          </a:p>
        </p:txBody>
      </p:sp>
      <p:sp>
        <p:nvSpPr>
          <p:cNvPr id="33797" name="Rectangle 2"/>
          <p:cNvSpPr>
            <a:spLocks noGrp="1" noRot="1" noChangeAspect="1" noChangeArrowheads="1" noTextEdit="1"/>
          </p:cNvSpPr>
          <p:nvPr>
            <p:ph type="sldImg"/>
          </p:nvPr>
        </p:nvSpPr>
        <p:spPr>
          <a:xfrm>
            <a:off x="382588" y="688975"/>
            <a:ext cx="6092825" cy="3427413"/>
          </a:xfrm>
          <a:ln/>
        </p:spPr>
      </p:sp>
      <p:sp>
        <p:nvSpPr>
          <p:cNvPr id="33798" name="Rectangle 3"/>
          <p:cNvSpPr>
            <a:spLocks noGrp="1" noChangeArrowheads="1"/>
          </p:cNvSpPr>
          <p:nvPr>
            <p:ph type="body" idx="1"/>
          </p:nvPr>
        </p:nvSpPr>
        <p:spPr>
          <a:xfrm>
            <a:off x="685340" y="4342783"/>
            <a:ext cx="5487326" cy="4113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a:t>
            </a:r>
            <a:r>
              <a:rPr lang="en-US" baseline="0" dirty="0"/>
              <a:t> 802.11 Working Group was established in 1990. The first standard was published in 1997 (2.4GHz) supporting 1 and 2 Mbps. Subsequent amendments and revisions have increased radio performance and throughput by orders of magnitude.</a:t>
            </a:r>
          </a:p>
          <a:p>
            <a:endParaRPr lang="en-US" baseline="0" dirty="0"/>
          </a:p>
          <a:p>
            <a:r>
              <a:rPr lang="en-US" baseline="0" dirty="0"/>
              <a:t>The 802.11b 11Mbps standard was the first to achieve commercial success, with the announcement by Steve Jobs at </a:t>
            </a:r>
            <a:r>
              <a:rPr lang="en-US" baseline="0" dirty="0" err="1"/>
              <a:t>MACWorld</a:t>
            </a:r>
            <a:r>
              <a:rPr lang="en-US" baseline="0" dirty="0"/>
              <a:t> in 2001 that the </a:t>
            </a:r>
            <a:r>
              <a:rPr lang="en-US" baseline="0" dirty="0" err="1"/>
              <a:t>MACbook</a:t>
            </a:r>
            <a:r>
              <a:rPr lang="en-US" baseline="0" dirty="0"/>
              <a:t> would include 802.11 radios, along with the Apple Airport. PC vendors followed suit. Describe highlights of each revision.</a:t>
            </a:r>
            <a:endParaRPr lang="en-US" dirty="0"/>
          </a:p>
        </p:txBody>
      </p:sp>
    </p:spTree>
    <p:extLst>
      <p:ext uri="{BB962C8B-B14F-4D97-AF65-F5344CB8AC3E}">
        <p14:creationId xmlns:p14="http://schemas.microsoft.com/office/powerpoint/2010/main" val="1186721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The standard and amendments listed in green are approved</a:t>
            </a:r>
            <a:r>
              <a:rPr lang="en-US" sz="1100" kern="1200" baseline="0" dirty="0">
                <a:solidFill>
                  <a:schemeClr val="tx1"/>
                </a:solidFill>
                <a:effectLst/>
                <a:latin typeface="+mn-lt"/>
                <a:ea typeface="+mn-ea"/>
                <a:cs typeface="+mn-cs"/>
              </a:rPr>
              <a:t> and published</a:t>
            </a:r>
            <a:r>
              <a:rPr lang="en-US" sz="1100" kern="1200" dirty="0">
                <a:solidFill>
                  <a:schemeClr val="tx1"/>
                </a:solidFill>
                <a:effectLst/>
                <a:latin typeface="+mn-lt"/>
                <a:ea typeface="+mn-ea"/>
                <a:cs typeface="+mn-cs"/>
              </a:rPr>
              <a:t>.</a:t>
            </a:r>
          </a:p>
          <a:p>
            <a:r>
              <a:rPr lang="en-US" sz="1100" kern="1200" dirty="0">
                <a:solidFill>
                  <a:schemeClr val="tx1"/>
                </a:solidFill>
                <a:effectLst/>
                <a:latin typeface="+mn-lt"/>
                <a:ea typeface="+mn-ea"/>
                <a:cs typeface="+mn-cs"/>
              </a:rPr>
              <a:t>The others are under development, link in the title is to the 802.11 website, where you can obtain more information. </a:t>
            </a:r>
          </a:p>
          <a:p>
            <a:endParaRPr lang="en-US" sz="1100" kern="1200" baseline="0" dirty="0">
              <a:solidFill>
                <a:schemeClr val="tx1"/>
              </a:solidFill>
              <a:effectLst/>
              <a:latin typeface="+mn-lt"/>
              <a:ea typeface="+mn-ea"/>
              <a:cs typeface="+mn-cs"/>
            </a:endParaRPr>
          </a:p>
          <a:p>
            <a:r>
              <a:rPr lang="en-US" sz="1100" kern="1200" baseline="0" dirty="0">
                <a:solidFill>
                  <a:schemeClr val="tx1"/>
                </a:solidFill>
                <a:effectLst/>
                <a:latin typeface="+mn-lt"/>
                <a:ea typeface="+mn-ea"/>
                <a:cs typeface="+mn-cs"/>
              </a:rPr>
              <a:t>All IEEE 802 standards are available for free 6 months after publication at the IEEE get802 website.</a:t>
            </a:r>
          </a:p>
          <a:p>
            <a:endParaRPr lang="en-US" sz="1100" kern="1200" baseline="0" dirty="0">
              <a:solidFill>
                <a:schemeClr val="tx1"/>
              </a:solidFill>
              <a:effectLst/>
              <a:latin typeface="+mn-lt"/>
              <a:ea typeface="+mn-ea"/>
              <a:cs typeface="+mn-cs"/>
            </a:endParaRPr>
          </a:p>
          <a:p>
            <a:r>
              <a:rPr lang="en-US" sz="1100" kern="1200" baseline="0" dirty="0">
                <a:solidFill>
                  <a:schemeClr val="tx1"/>
                </a:solidFill>
                <a:effectLst/>
                <a:latin typeface="+mn-lt"/>
                <a:ea typeface="+mn-ea"/>
                <a:cs typeface="+mn-cs"/>
              </a:rPr>
              <a:t>802.11-2020 is the current base standard, although 802.11-2024 is scheduled to be published in January 2025. </a:t>
            </a:r>
          </a:p>
          <a:p>
            <a:endParaRPr lang="en-US" sz="1100" kern="1200" dirty="0">
              <a:solidFill>
                <a:schemeClr val="tx1"/>
              </a:solidFill>
              <a:effectLst/>
              <a:latin typeface="+mn-lt"/>
              <a:ea typeface="+mn-ea"/>
              <a:cs typeface="+mn-cs"/>
            </a:endParaRPr>
          </a:p>
          <a:p>
            <a:endParaRPr lang="en-US" altLang="zh-CN"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BFEAE42-E3FE-4405-B7FC-4425D05B92A0}" type="slidenum">
              <a:rPr lang="en-US" smtClean="0"/>
              <a:pPr/>
              <a:t>6</a:t>
            </a:fld>
            <a:endParaRPr lang="en-US"/>
          </a:p>
        </p:txBody>
      </p:sp>
    </p:spTree>
    <p:extLst>
      <p:ext uri="{BB962C8B-B14F-4D97-AF65-F5344CB8AC3E}">
        <p14:creationId xmlns:p14="http://schemas.microsoft.com/office/powerpoint/2010/main" val="420706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113" y="690563"/>
            <a:ext cx="6072187" cy="3416300"/>
          </a:xfrm>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This summarizes the market demands - what are the market forces and new technology that underpin innovation in 802.11.</a:t>
            </a:r>
          </a:p>
          <a:p>
            <a:r>
              <a:rPr lang="en-US" sz="1100" kern="1200" dirty="0">
                <a:solidFill>
                  <a:schemeClr val="tx1"/>
                </a:solidFill>
                <a:effectLst/>
                <a:latin typeface="+mn-lt"/>
                <a:ea typeface="+mn-ea"/>
                <a:cs typeface="+mn-cs"/>
              </a:rPr>
              <a:t>First and foremost, the demand for increased throughput are never-ending. AX, AY, BE support this. </a:t>
            </a:r>
          </a:p>
          <a:p>
            <a:r>
              <a:rPr lang="en-US" sz="1100" kern="1200" dirty="0">
                <a:solidFill>
                  <a:schemeClr val="tx1"/>
                </a:solidFill>
                <a:effectLst/>
                <a:latin typeface="+mn-lt"/>
                <a:ea typeface="+mn-ea"/>
                <a:cs typeface="+mn-cs"/>
              </a:rPr>
              <a:t>Most of world’s mobile data are carried by wi-fi devices that connected to access networks. New usage models and features, motivates new amendments. Such as Dense Deployments, Indoor location, Automotive, Low Power applications.</a:t>
            </a:r>
          </a:p>
          <a:p>
            <a:pPr lvl="0"/>
            <a:r>
              <a:rPr lang="en-US" sz="1100" kern="1200" dirty="0">
                <a:solidFill>
                  <a:schemeClr val="tx1"/>
                </a:solidFill>
                <a:effectLst/>
                <a:latin typeface="+mn-lt"/>
                <a:ea typeface="+mn-ea"/>
                <a:cs typeface="+mn-cs"/>
              </a:rPr>
              <a:t>Increase in technical capabilities also drives new standards. Technologies like MIMO and OFDMA are incorporated into new standards when they are available.</a:t>
            </a:r>
          </a:p>
          <a:p>
            <a:pPr lvl="0"/>
            <a:r>
              <a:rPr lang="en-US" sz="1100" kern="1200" dirty="0">
                <a:solidFill>
                  <a:schemeClr val="tx1"/>
                </a:solidFill>
                <a:effectLst/>
                <a:latin typeface="+mn-lt"/>
                <a:ea typeface="+mn-ea"/>
                <a:cs typeface="+mn-cs"/>
              </a:rPr>
              <a:t>So does changes to regulation that enable development for new standards.</a:t>
            </a:r>
          </a:p>
        </p:txBody>
      </p:sp>
      <p:sp>
        <p:nvSpPr>
          <p:cNvPr id="5" name="Date Placeholder 4"/>
          <p:cNvSpPr>
            <a:spLocks noGrp="1"/>
          </p:cNvSpPr>
          <p:nvPr>
            <p:ph type="dt" idx="11"/>
          </p:nvPr>
        </p:nvSpPr>
        <p:spPr>
          <a:xfrm>
            <a:off x="3884316" y="0"/>
            <a:ext cx="2972115" cy="456731"/>
          </a:xfrm>
          <a:prstGeom prst="rect">
            <a:avLst/>
          </a:prstGeom>
        </p:spPr>
        <p:txBody>
          <a:bodyPr lIns="90233" tIns="45116" rIns="90233" bIns="45116"/>
          <a:lstStyle/>
          <a:p>
            <a:r>
              <a:rPr lang="en-US"/>
              <a:t>July 2022</a:t>
            </a:r>
          </a:p>
        </p:txBody>
      </p:sp>
      <p:sp>
        <p:nvSpPr>
          <p:cNvPr id="6" name="Footer Placeholder 5"/>
          <p:cNvSpPr>
            <a:spLocks noGrp="1"/>
          </p:cNvSpPr>
          <p:nvPr>
            <p:ph type="ftr" idx="12"/>
          </p:nvPr>
        </p:nvSpPr>
        <p:spPr/>
        <p:txBody>
          <a:bodyPr/>
          <a:lstStyle/>
          <a:p>
            <a:r>
              <a:rPr lang="en-US"/>
              <a:t>Dorothy Stanley, HP Enterprise</a:t>
            </a:r>
          </a:p>
        </p:txBody>
      </p:sp>
      <p:sp>
        <p:nvSpPr>
          <p:cNvPr id="8" name="Slide Number Placeholder 7"/>
          <p:cNvSpPr>
            <a:spLocks noGrp="1"/>
          </p:cNvSpPr>
          <p:nvPr>
            <p:ph type="sldNum" sz="quarter" idx="13"/>
          </p:nvPr>
        </p:nvSpPr>
        <p:spPr/>
        <p:txBody>
          <a:bodyPr/>
          <a:lstStyle/>
          <a:p>
            <a:fld id="{5BFEAE42-E3FE-4405-B7FC-4425D05B92A0}" type="slidenum">
              <a:rPr lang="en-GB" smtClean="0"/>
              <a:pPr/>
              <a:t>7</a:t>
            </a:fld>
            <a:endParaRPr lang="en-GB"/>
          </a:p>
        </p:txBody>
      </p:sp>
    </p:spTree>
    <p:extLst>
      <p:ext uri="{BB962C8B-B14F-4D97-AF65-F5344CB8AC3E}">
        <p14:creationId xmlns:p14="http://schemas.microsoft.com/office/powerpoint/2010/main" val="811440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0972D54-B464-43D9-B2A4-24B7F4090A88}"/>
              </a:ext>
            </a:extLst>
          </p:cNvPr>
          <p:cNvSpPr txBox="1">
            <a:spLocks noGrp="1" noChangeArrowheads="1"/>
          </p:cNvSpPr>
          <p:nvPr/>
        </p:nvSpPr>
        <p:spPr bwMode="auto">
          <a:xfrm>
            <a:off x="4027488" y="88900"/>
            <a:ext cx="2185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802.11-11/0483r0</a:t>
            </a:r>
          </a:p>
        </p:txBody>
      </p:sp>
      <p:sp>
        <p:nvSpPr>
          <p:cNvPr id="49155" name="Rectangle 3">
            <a:extLst>
              <a:ext uri="{FF2B5EF4-FFF2-40B4-BE49-F238E27FC236}">
                <a16:creationId xmlns:a16="http://schemas.microsoft.com/office/drawing/2014/main" id="{903468A9-F545-4E1A-B178-254159A755E7}"/>
              </a:ext>
            </a:extLst>
          </p:cNvPr>
          <p:cNvSpPr txBox="1">
            <a:spLocks noGrp="1" noChangeArrowheads="1"/>
          </p:cNvSpPr>
          <p:nvPr/>
        </p:nvSpPr>
        <p:spPr bwMode="auto">
          <a:xfrm>
            <a:off x="646113" y="89356"/>
            <a:ext cx="103207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2011</a:t>
            </a:r>
          </a:p>
        </p:txBody>
      </p:sp>
      <p:sp>
        <p:nvSpPr>
          <p:cNvPr id="49156" name="Rectangle 6">
            <a:extLst>
              <a:ext uri="{FF2B5EF4-FFF2-40B4-BE49-F238E27FC236}">
                <a16:creationId xmlns:a16="http://schemas.microsoft.com/office/drawing/2014/main" id="{FB18DB11-CE3B-4037-8FE9-CE0C011E5D2F}"/>
              </a:ext>
            </a:extLst>
          </p:cNvPr>
          <p:cNvSpPr txBox="1">
            <a:spLocks noGrp="1" noChangeArrowheads="1"/>
          </p:cNvSpPr>
          <p:nvPr/>
        </p:nvSpPr>
        <p:spPr bwMode="auto">
          <a:xfrm>
            <a:off x="4173538" y="8856663"/>
            <a:ext cx="20399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457200" defTabSz="939800">
              <a:defRPr sz="2400" b="1">
                <a:solidFill>
                  <a:schemeClr val="tx1"/>
                </a:solidFill>
                <a:latin typeface="Times New Roman" panose="02020603050405020304" pitchFamily="18" charset="0"/>
              </a:defRPr>
            </a:lvl5pPr>
            <a:lvl6pPr marL="9144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1371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18288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22860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a:t>Bruce Kraemer (Marvell)</a:t>
            </a:r>
          </a:p>
        </p:txBody>
      </p:sp>
      <p:sp>
        <p:nvSpPr>
          <p:cNvPr id="49157" name="Rectangle 7">
            <a:extLst>
              <a:ext uri="{FF2B5EF4-FFF2-40B4-BE49-F238E27FC236}">
                <a16:creationId xmlns:a16="http://schemas.microsoft.com/office/drawing/2014/main" id="{1A8F5446-30FE-4A4D-8118-1AC1468729FE}"/>
              </a:ext>
            </a:extLst>
          </p:cNvPr>
          <p:cNvSpPr txBox="1">
            <a:spLocks noGrp="1" noChangeArrowheads="1"/>
          </p:cNvSpPr>
          <p:nvPr/>
        </p:nvSpPr>
        <p:spPr bwMode="auto">
          <a:xfrm>
            <a:off x="3279775" y="8856663"/>
            <a:ext cx="4159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a:t>Page </a:t>
            </a:r>
            <a:fld id="{DF51F536-C7A9-429B-9C40-920CCC4D419A}" type="slidenum">
              <a:rPr lang="en-US" altLang="en-US" sz="1200"/>
              <a:pPr algn="r"/>
              <a:t>8</a:t>
            </a:fld>
            <a:endParaRPr lang="en-US" altLang="en-US" sz="1200"/>
          </a:p>
        </p:txBody>
      </p:sp>
      <p:sp>
        <p:nvSpPr>
          <p:cNvPr id="49158" name="Rectangle 2">
            <a:extLst>
              <a:ext uri="{FF2B5EF4-FFF2-40B4-BE49-F238E27FC236}">
                <a16:creationId xmlns:a16="http://schemas.microsoft.com/office/drawing/2014/main" id="{4B4150A4-078C-4C7E-9DF4-8FFFE0FA05BD}"/>
              </a:ext>
            </a:extLst>
          </p:cNvPr>
          <p:cNvSpPr>
            <a:spLocks noGrp="1" noRot="1" noChangeAspect="1" noChangeArrowheads="1" noTextEdit="1"/>
          </p:cNvSpPr>
          <p:nvPr>
            <p:ph type="sldImg"/>
          </p:nvPr>
        </p:nvSpPr>
        <p:spPr>
          <a:xfrm>
            <a:off x="382588" y="688975"/>
            <a:ext cx="6092825" cy="3427413"/>
          </a:xfrm>
          <a:ln/>
        </p:spPr>
      </p:sp>
      <p:sp>
        <p:nvSpPr>
          <p:cNvPr id="49159" name="Rectangle 3">
            <a:extLst>
              <a:ext uri="{FF2B5EF4-FFF2-40B4-BE49-F238E27FC236}">
                <a16:creationId xmlns:a16="http://schemas.microsoft.com/office/drawing/2014/main" id="{108F8584-5FB8-4199-A249-B2552508B8EE}"/>
              </a:ext>
            </a:extLst>
          </p:cNvPr>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83135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100" kern="1200" dirty="0">
                <a:solidFill>
                  <a:schemeClr val="tx1"/>
                </a:solidFill>
                <a:effectLst/>
                <a:latin typeface="+mn-lt"/>
                <a:ea typeface="+mn-ea"/>
                <a:cs typeface="+mn-cs"/>
              </a:rPr>
              <a:t>This is a list of the amendments that are currently under development</a:t>
            </a:r>
            <a:r>
              <a:rPr lang="en-US" altLang="zh-CN" sz="1100" kern="1200" baseline="0" dirty="0">
                <a:solidFill>
                  <a:schemeClr val="tx1"/>
                </a:solidFill>
                <a:effectLst/>
                <a:latin typeface="+mn-lt"/>
                <a:ea typeface="+mn-ea"/>
                <a:cs typeface="+mn-cs"/>
              </a:rPr>
              <a:t> in the 802.11 Working Group.</a:t>
            </a:r>
          </a:p>
          <a:p>
            <a:r>
              <a:rPr lang="en-US" altLang="zh-CN" sz="1100" kern="1200" baseline="0" dirty="0">
                <a:solidFill>
                  <a:schemeClr val="tx1"/>
                </a:solidFill>
                <a:effectLst/>
                <a:latin typeface="+mn-lt"/>
                <a:ea typeface="+mn-ea"/>
                <a:cs typeface="+mn-cs"/>
              </a:rPr>
              <a:t>The next slides will present a brief overview of the 802.11 standards that are under development.</a:t>
            </a:r>
          </a:p>
          <a:p>
            <a:endParaRPr lang="en-US" altLang="zh-CN" sz="11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BFEAE42-E3FE-4405-B7FC-4425D05B92A0}" type="slidenum">
              <a:rPr lang="en-US" smtClean="0"/>
              <a:pPr/>
              <a:t>9</a:t>
            </a:fld>
            <a:endParaRPr lang="en-US"/>
          </a:p>
        </p:txBody>
      </p:sp>
      <p:sp>
        <p:nvSpPr>
          <p:cNvPr id="5" name="Footer Placeholder 4"/>
          <p:cNvSpPr>
            <a:spLocks noGrp="1"/>
          </p:cNvSpPr>
          <p:nvPr>
            <p:ph type="ftr" sz="quarter" idx="10"/>
          </p:nvPr>
        </p:nvSpPr>
        <p:spPr/>
        <p:txBody>
          <a:bodyPr/>
          <a:lstStyle/>
          <a:p>
            <a:r>
              <a:rPr lang="en-GB"/>
              <a:t>June 2022</a:t>
            </a:r>
          </a:p>
        </p:txBody>
      </p:sp>
    </p:spTree>
    <p:extLst>
      <p:ext uri="{BB962C8B-B14F-4D97-AF65-F5344CB8AC3E}">
        <p14:creationId xmlns:p14="http://schemas.microsoft.com/office/powerpoint/2010/main" val="131378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FEAE42-E3FE-4405-B7FC-4425D05B92A0}" type="slidenum">
              <a:rPr lang="en-GB" smtClean="0"/>
              <a:pPr/>
              <a:t>10</a:t>
            </a:fld>
            <a:endParaRPr lang="en-GB"/>
          </a:p>
        </p:txBody>
      </p:sp>
      <p:sp>
        <p:nvSpPr>
          <p:cNvPr id="5" name="Footer Placeholder 4"/>
          <p:cNvSpPr>
            <a:spLocks noGrp="1"/>
          </p:cNvSpPr>
          <p:nvPr>
            <p:ph type="ftr" sz="quarter" idx="11"/>
          </p:nvPr>
        </p:nvSpPr>
        <p:spPr/>
        <p:txBody>
          <a:bodyPr/>
          <a:lstStyle/>
          <a:p>
            <a:r>
              <a:rPr lang="en-GB"/>
              <a:t>June 2022</a:t>
            </a:r>
          </a:p>
        </p:txBody>
      </p:sp>
    </p:spTree>
    <p:extLst>
      <p:ext uri="{BB962C8B-B14F-4D97-AF65-F5344CB8AC3E}">
        <p14:creationId xmlns:p14="http://schemas.microsoft.com/office/powerpoint/2010/main" val="2048791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5640388" y="98425"/>
            <a:ext cx="641350" cy="212725"/>
          </a:xfrm>
          <a:prstGeom prst="rect">
            <a:avLst/>
          </a:prstGeom>
        </p:spPr>
        <p:txBody>
          <a:bodyPr/>
          <a:lstStyle/>
          <a:p>
            <a:pPr>
              <a:defRPr/>
            </a:pPr>
            <a:r>
              <a:rPr lang="en-US"/>
              <a:t>Doc Title</a:t>
            </a:r>
            <a:endParaRPr lang="en-US" dirty="0"/>
          </a:p>
        </p:txBody>
      </p:sp>
      <p:sp>
        <p:nvSpPr>
          <p:cNvPr id="5" name="Date Placeholder 4"/>
          <p:cNvSpPr>
            <a:spLocks noGrp="1"/>
          </p:cNvSpPr>
          <p:nvPr>
            <p:ph type="dt" idx="11"/>
          </p:nvPr>
        </p:nvSpPr>
        <p:spPr>
          <a:xfrm>
            <a:off x="654050" y="98425"/>
            <a:ext cx="827088" cy="212725"/>
          </a:xfrm>
          <a:prstGeom prst="rect">
            <a:avLst/>
          </a:prstGeom>
        </p:spPr>
        <p:txBody>
          <a:bodyPr/>
          <a:lstStyle/>
          <a:p>
            <a:pPr>
              <a:defRPr/>
            </a:pPr>
            <a:r>
              <a:rPr lang="en-US"/>
              <a:t>July 2022</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11</a:t>
            </a:fld>
            <a:endParaRPr lang="en-US" dirty="0"/>
          </a:p>
        </p:txBody>
      </p:sp>
    </p:spTree>
    <p:extLst>
      <p:ext uri="{BB962C8B-B14F-4D97-AF65-F5344CB8AC3E}">
        <p14:creationId xmlns:p14="http://schemas.microsoft.com/office/powerpoint/2010/main" val="4073746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3" y="519236"/>
            <a:ext cx="10969943" cy="852364"/>
          </a:xfrm>
        </p:spPr>
        <p:txBody>
          <a:bodyPr/>
          <a:lstStyle/>
          <a:p>
            <a:r>
              <a:rPr lang="en-US"/>
              <a:t>Click to edit Master title style</a:t>
            </a:r>
            <a:endParaRPr/>
          </a:p>
        </p:txBody>
      </p:sp>
      <p:sp>
        <p:nvSpPr>
          <p:cNvPr id="3" name="Content Placeholder 2"/>
          <p:cNvSpPr>
            <a:spLocks noGrp="1"/>
          </p:cNvSpPr>
          <p:nvPr>
            <p:ph sz="half" idx="1"/>
          </p:nvPr>
        </p:nvSpPr>
        <p:spPr>
          <a:xfrm>
            <a:off x="609441"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275864"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r>
              <a:rPr lang="en-US"/>
              <a:t>November 2022</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418324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487680" y="1645920"/>
            <a:ext cx="11101917" cy="43891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p:txBody>
          <a:bodyPr/>
          <a:lstStyle>
            <a:lvl1pPr>
              <a:defRPr sz="1000"/>
            </a:lvl1pPr>
          </a:lstStyle>
          <a:p>
            <a:pPr>
              <a:defRPr/>
            </a:pPr>
            <a:r>
              <a:rPr lang="en-US" altLang="ja-JP" dirty="0"/>
              <a:t>January 2025</a:t>
            </a:r>
            <a:endParaRPr lang="en-US" dirty="0"/>
          </a:p>
        </p:txBody>
      </p:sp>
    </p:spTree>
    <p:extLst>
      <p:ext uri="{BB962C8B-B14F-4D97-AF65-F5344CB8AC3E}">
        <p14:creationId xmlns:p14="http://schemas.microsoft.com/office/powerpoint/2010/main" val="34223611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3" y="519236"/>
            <a:ext cx="10969943" cy="852364"/>
          </a:xfrm>
          <a:prstGeom prst="rect">
            <a:avLst/>
          </a:prstGeom>
        </p:spPr>
        <p:txBody>
          <a:bodyPr vert="horz" lIns="0" tIns="0" rIns="0" bIns="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09600" y="1524004"/>
            <a:ext cx="10969784" cy="457199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p:cNvSpPr/>
          <p:nvPr/>
        </p:nvSpPr>
        <p:spPr>
          <a:xfrm>
            <a:off x="608012" y="437706"/>
            <a:ext cx="10972800" cy="18288"/>
          </a:xfrm>
          <a:prstGeom prst="rect">
            <a:avLst/>
          </a:prstGeom>
          <a:solidFill>
            <a:srgbClr val="00B38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a:p>
        </p:txBody>
      </p:sp>
      <p:sp>
        <p:nvSpPr>
          <p:cNvPr id="4" name="Date Placeholder 3"/>
          <p:cNvSpPr>
            <a:spLocks noGrp="1"/>
          </p:cNvSpPr>
          <p:nvPr>
            <p:ph type="dt" sz="half" idx="2"/>
          </p:nvPr>
        </p:nvSpPr>
        <p:spPr>
          <a:xfrm>
            <a:off x="5598213" y="6426104"/>
            <a:ext cx="995579" cy="210312"/>
          </a:xfrm>
          <a:prstGeom prst="rect">
            <a:avLst/>
          </a:prstGeom>
        </p:spPr>
        <p:txBody>
          <a:bodyPr vert="horz" wrap="none" lIns="0" tIns="0" rIns="0" bIns="0" rtlCol="0" anchor="b" anchorCtr="0"/>
          <a:lstStyle>
            <a:lvl1pPr algn="ctr">
              <a:defRPr sz="700">
                <a:solidFill>
                  <a:schemeClr val="tx1"/>
                </a:solidFill>
              </a:defRPr>
            </a:lvl1pPr>
          </a:lstStyle>
          <a:p>
            <a:r>
              <a:rPr lang="en-US"/>
              <a:t>November 2022</a:t>
            </a:r>
            <a:endParaRPr dirty="0"/>
          </a:p>
        </p:txBody>
      </p:sp>
      <p:sp>
        <p:nvSpPr>
          <p:cNvPr id="5" name="Footer Placeholder 4"/>
          <p:cNvSpPr>
            <a:spLocks noGrp="1"/>
          </p:cNvSpPr>
          <p:nvPr>
            <p:ph type="ftr" sz="quarter" idx="3"/>
          </p:nvPr>
        </p:nvSpPr>
        <p:spPr>
          <a:xfrm>
            <a:off x="6934200" y="6426104"/>
            <a:ext cx="4025199" cy="210312"/>
          </a:xfrm>
          <a:prstGeom prst="rect">
            <a:avLst/>
          </a:prstGeom>
        </p:spPr>
        <p:txBody>
          <a:bodyPr vert="horz" wrap="none" lIns="0" tIns="0" rIns="0" bIns="0" rtlCol="0" anchor="b" anchorCtr="0"/>
          <a:lstStyle>
            <a:lvl1pPr algn="r">
              <a:defRPr sz="1050" b="1">
                <a:solidFill>
                  <a:srgbClr val="FF0000"/>
                </a:solidFill>
              </a:defRPr>
            </a:lvl1pPr>
          </a:lstStyle>
          <a:p>
            <a:endParaRPr lang="en-US"/>
          </a:p>
        </p:txBody>
      </p:sp>
      <p:sp>
        <p:nvSpPr>
          <p:cNvPr id="6" name="Slide Number Placeholder 5"/>
          <p:cNvSpPr>
            <a:spLocks noGrp="1"/>
          </p:cNvSpPr>
          <p:nvPr>
            <p:ph type="sldNum" sz="quarter" idx="4"/>
          </p:nvPr>
        </p:nvSpPr>
        <p:spPr bwMode="gray">
          <a:xfrm>
            <a:off x="11049003" y="6430872"/>
            <a:ext cx="533399" cy="232147"/>
          </a:xfrm>
          <a:prstGeom prst="rect">
            <a:avLst/>
          </a:prstGeom>
        </p:spPr>
        <p:txBody>
          <a:bodyPr vert="horz" wrap="none" lIns="0" tIns="0" rIns="0" bIns="0" rtlCol="0" anchor="b" anchorCtr="0"/>
          <a:lstStyle>
            <a:lvl1pPr algn="r">
              <a:defRPr sz="1600">
                <a:solidFill>
                  <a:schemeClr val="accent5"/>
                </a:solidFill>
              </a:defRPr>
            </a:lvl1pPr>
          </a:lstStyle>
          <a:p>
            <a:fld id="{B016F8AB-BCEA-4347-8BA6-BE776009BC89}" type="slidenum">
              <a:rPr/>
              <a:pPr/>
              <a:t>‹#›</a:t>
            </a:fld>
            <a:endParaRPr dirty="0"/>
          </a:p>
        </p:txBody>
      </p:sp>
      <p:sp>
        <p:nvSpPr>
          <p:cNvPr id="11" name="TextBox 10"/>
          <p:cNvSpPr txBox="1"/>
          <p:nvPr userDrawn="1"/>
        </p:nvSpPr>
        <p:spPr>
          <a:xfrm>
            <a:off x="2514600" y="6400800"/>
            <a:ext cx="2743200" cy="381000"/>
          </a:xfrm>
          <a:prstGeom prst="rect">
            <a:avLst/>
          </a:prstGeom>
          <a:noFill/>
        </p:spPr>
        <p:txBody>
          <a:bodyPr wrap="square" lIns="0" tIns="0" rIns="0" bIns="0" rtlCol="0">
            <a:noAutofit/>
          </a:bodyPr>
          <a:lstStyle/>
          <a:p>
            <a:pPr>
              <a:lnSpc>
                <a:spcPct val="90000"/>
              </a:lnSpc>
            </a:pPr>
            <a:endParaRPr lang="en-US" dirty="0"/>
          </a:p>
        </p:txBody>
      </p:sp>
    </p:spTree>
    <p:extLst>
      <p:ext uri="{BB962C8B-B14F-4D97-AF65-F5344CB8AC3E}">
        <p14:creationId xmlns:p14="http://schemas.microsoft.com/office/powerpoint/2010/main" val="1683658382"/>
      </p:ext>
    </p:extLst>
  </p:cSld>
  <p:clrMap bg1="lt1" tx1="dk1" bg2="lt2" tx2="dk2" accent1="accent1" accent2="accent2" accent3="accent3" accent4="accent4" accent5="accent5" accent6="accent6" hlink="hlink" folHlink="folHlink"/>
  <p:sldLayoutIdLst>
    <p:sldLayoutId id="2147483652" r:id="rId1"/>
    <p:sldLayoutId id="2147483706"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userDrawn="1">
          <p15:clr>
            <a:srgbClr val="F26B43"/>
          </p15:clr>
        </p15:guide>
        <p15:guide id="6" orient="horz"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https://mentor.ieee.org/802.11/dcn/24/11-24-0209-07-00bn-specification-framework-for-tgbn.docx" TargetMode="External"/><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openclipart.org/detail/275129/puzzle-piece-1" TargetMode="External"/><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s://www.wi-fi.org/regulations-enabling-6-ghz-wi-fi"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mentor.ieee.org/802.11/dcn/23/11-23-2203-01-0amp-updated-technical-report-on-support-of-amp-iot-devices-in-wlan.doc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grouper.ieee.org/groups/802/1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grouper.ieee.org/groups/802/1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IEEE 802.11 Overview and Amendments under development</a:t>
            </a:r>
            <a:br>
              <a:rPr lang="en-US" b="1" dirty="0"/>
            </a:br>
            <a:br>
              <a:rPr lang="en-US" b="1" dirty="0"/>
            </a:br>
            <a:br>
              <a:rPr lang="en-US" b="1" dirty="0"/>
            </a:br>
            <a:br>
              <a:rPr lang="en-US" b="1" dirty="0"/>
            </a:br>
            <a:r>
              <a:rPr lang="en-US" b="1" dirty="0"/>
              <a:t>Overview of the 802.11 Working Group</a:t>
            </a:r>
            <a:br>
              <a:rPr lang="en-US" b="1" dirty="0"/>
            </a:br>
            <a:br>
              <a:rPr lang="en-US" b="1" dirty="0"/>
            </a:br>
            <a:r>
              <a:rPr lang="en-US" b="1" dirty="0"/>
              <a:t>The IEEE 802.11 standard to date</a:t>
            </a:r>
            <a:br>
              <a:rPr lang="en-US" b="1" dirty="0"/>
            </a:br>
            <a:br>
              <a:rPr lang="en-US" b="1" dirty="0"/>
            </a:br>
            <a:r>
              <a:rPr lang="en-US" b="1" dirty="0"/>
              <a:t>New Amendments: Markets, use cases and key technologies</a:t>
            </a:r>
            <a:br>
              <a:rPr lang="en-US" b="1" dirty="0"/>
            </a:br>
            <a:br>
              <a:rPr lang="en-US" b="1" dirty="0"/>
            </a:br>
            <a:br>
              <a:rPr lang="en-US" b="1" dirty="0"/>
            </a:br>
            <a:r>
              <a:rPr lang="en-US" sz="2200" b="1" dirty="0"/>
              <a:t>2025 January</a:t>
            </a:r>
            <a:br>
              <a:rPr lang="en-US" sz="2200" b="1" dirty="0"/>
            </a:br>
            <a:r>
              <a:rPr lang="en-US" sz="2200" b="1" dirty="0"/>
              <a:t>Presenter:</a:t>
            </a:r>
            <a:br>
              <a:rPr lang="en-US" b="1" dirty="0"/>
            </a:br>
            <a:br>
              <a:rPr lang="en-US" b="1" i="1" dirty="0"/>
            </a:br>
            <a:r>
              <a:rPr lang="en-GB" sz="1600" dirty="0"/>
              <a:t>“At lectures, symposia, seminars, or educational courses, an individual presenting information on IEEE standards shall make it clear that his or her views should be considered the personal views of that individual rather than the formal position, explanation, or interpretation of the IEEE.” IEEE-SA Standards Board Operation Manual (</a:t>
            </a:r>
            <a:r>
              <a:rPr lang="en-GB" sz="1600" dirty="0" err="1"/>
              <a:t>subclause</a:t>
            </a:r>
            <a:r>
              <a:rPr lang="en-GB" sz="1600" dirty="0"/>
              <a:t> 5.9.3)</a:t>
            </a:r>
            <a:br>
              <a:rPr lang="en-GB" sz="1000" dirty="0"/>
            </a:br>
            <a:br>
              <a:rPr lang="en-US" sz="1600" b="1" i="1" dirty="0"/>
            </a:br>
            <a:endParaRPr lang="en-US" b="1" dirty="0">
              <a:effectLst/>
            </a:endParaRPr>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1</a:t>
            </a:fld>
            <a:endParaRPr lang="en-US" dirty="0"/>
          </a:p>
        </p:txBody>
      </p:sp>
    </p:spTree>
    <p:extLst>
      <p:ext uri="{BB962C8B-B14F-4D97-AF65-F5344CB8AC3E}">
        <p14:creationId xmlns:p14="http://schemas.microsoft.com/office/powerpoint/2010/main" val="95030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Wi-Fi standard evolution: 802.11bn is now under development</a:t>
            </a:r>
            <a:endParaRPr lang="en-GB" dirty="0"/>
          </a:p>
        </p:txBody>
      </p:sp>
      <p:graphicFrame>
        <p:nvGraphicFramePr>
          <p:cNvPr id="11" name="Content Placeholder 3">
            <a:extLst>
              <a:ext uri="{FF2B5EF4-FFF2-40B4-BE49-F238E27FC236}">
                <a16:creationId xmlns:a16="http://schemas.microsoft.com/office/drawing/2014/main" id="{964C61E1-4F3D-8767-9CA7-61D745496292}"/>
              </a:ext>
            </a:extLst>
          </p:cNvPr>
          <p:cNvGraphicFramePr>
            <a:graphicFrameLocks noGrp="1"/>
          </p:cNvGraphicFramePr>
          <p:nvPr>
            <p:ph sz="quarter" idx="14"/>
            <p:extLst>
              <p:ext uri="{D42A27DB-BD31-4B8C-83A1-F6EECF244321}">
                <p14:modId xmlns:p14="http://schemas.microsoft.com/office/powerpoint/2010/main" val="1387513018"/>
              </p:ext>
            </p:extLst>
          </p:nvPr>
        </p:nvGraphicFramePr>
        <p:xfrm>
          <a:off x="1981200" y="1493976"/>
          <a:ext cx="9870465" cy="4130550"/>
        </p:xfrm>
        <a:graphic>
          <a:graphicData uri="http://schemas.openxmlformats.org/drawingml/2006/table">
            <a:tbl>
              <a:tblPr firstRow="1" bandRow="1">
                <a:tableStyleId>{5C22544A-7EE6-4342-B048-85BDC9FD1C3A}</a:tableStyleId>
              </a:tblPr>
              <a:tblGrid>
                <a:gridCol w="2854608">
                  <a:extLst>
                    <a:ext uri="{9D8B030D-6E8A-4147-A177-3AD203B41FA5}">
                      <a16:colId xmlns:a16="http://schemas.microsoft.com/office/drawing/2014/main" val="3587792811"/>
                    </a:ext>
                  </a:extLst>
                </a:gridCol>
                <a:gridCol w="1467969">
                  <a:extLst>
                    <a:ext uri="{9D8B030D-6E8A-4147-A177-3AD203B41FA5}">
                      <a16:colId xmlns:a16="http://schemas.microsoft.com/office/drawing/2014/main" val="3813472733"/>
                    </a:ext>
                  </a:extLst>
                </a:gridCol>
                <a:gridCol w="5547888">
                  <a:extLst>
                    <a:ext uri="{9D8B030D-6E8A-4147-A177-3AD203B41FA5}">
                      <a16:colId xmlns:a16="http://schemas.microsoft.com/office/drawing/2014/main" val="4248449198"/>
                    </a:ext>
                  </a:extLst>
                </a:gridCol>
              </a:tblGrid>
              <a:tr h="367055">
                <a:tc>
                  <a:txBody>
                    <a:bodyPr/>
                    <a:lstStyle/>
                    <a:p>
                      <a:r>
                        <a:rPr lang="en-US" sz="1800" dirty="0"/>
                        <a:t>Project</a:t>
                      </a:r>
                    </a:p>
                  </a:txBody>
                  <a:tcPr marL="72009" marR="72009" marT="36005" marB="36005">
                    <a:solidFill>
                      <a:srgbClr val="00B0F0"/>
                    </a:solidFill>
                  </a:tcPr>
                </a:tc>
                <a:tc>
                  <a:txBody>
                    <a:bodyPr/>
                    <a:lstStyle/>
                    <a:p>
                      <a:r>
                        <a:rPr lang="en-US" sz="1800" dirty="0"/>
                        <a:t>Industry Name</a:t>
                      </a:r>
                    </a:p>
                  </a:txBody>
                  <a:tcPr marL="72009" marR="72009" marT="36005" marB="36005">
                    <a:solidFill>
                      <a:srgbClr val="00B0F0"/>
                    </a:solidFill>
                  </a:tcPr>
                </a:tc>
                <a:tc>
                  <a:txBody>
                    <a:bodyPr/>
                    <a:lstStyle/>
                    <a:p>
                      <a:r>
                        <a:rPr lang="en-US" sz="1800" dirty="0"/>
                        <a:t>Defining features</a:t>
                      </a:r>
                    </a:p>
                  </a:txBody>
                  <a:tcPr marL="72009" marR="72009" marT="36005" marB="36005">
                    <a:solidFill>
                      <a:srgbClr val="00B0F0"/>
                    </a:solidFill>
                  </a:tcPr>
                </a:tc>
                <a:extLst>
                  <a:ext uri="{0D108BD9-81ED-4DB2-BD59-A6C34878D82A}">
                    <a16:rowId xmlns:a16="http://schemas.microsoft.com/office/drawing/2014/main" val="1957422123"/>
                  </a:ext>
                </a:extLst>
              </a:tr>
              <a:tr h="7019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t>802.11n</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t>High Throughput</a:t>
                      </a:r>
                    </a:p>
                  </a:txBody>
                  <a:tcPr marL="72009" marR="72009" marT="36005" marB="36005"/>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t>Wi-Fi 4</a:t>
                      </a:r>
                    </a:p>
                  </a:txBody>
                  <a:tcPr marL="72009" marR="72009" marT="36005" marB="36005"/>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t>Spatial multiplexing, 40 MHz channels, beamforming, A-MPDU</a:t>
                      </a:r>
                    </a:p>
                  </a:txBody>
                  <a:tcPr marL="72009" marR="72009" marT="36005" marB="36005"/>
                </a:tc>
                <a:extLst>
                  <a:ext uri="{0D108BD9-81ED-4DB2-BD59-A6C34878D82A}">
                    <a16:rowId xmlns:a16="http://schemas.microsoft.com/office/drawing/2014/main" val="2331869261"/>
                  </a:ext>
                </a:extLst>
              </a:tr>
              <a:tr h="7019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t>802.11ac</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t>Very High Throughput</a:t>
                      </a:r>
                    </a:p>
                  </a:txBody>
                  <a:tcPr marL="72009" marR="72009" marT="36005" marB="36005"/>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t>Wi-Fi 5</a:t>
                      </a:r>
                    </a:p>
                  </a:txBody>
                  <a:tcPr marL="72009" marR="72009" marT="36005" marB="36005"/>
                </a:tc>
                <a:tc>
                  <a:txBody>
                    <a:bodyPr/>
                    <a:lstStyle/>
                    <a:p>
                      <a:r>
                        <a:rPr lang="en-US" sz="1800" dirty="0"/>
                        <a:t>80 MHz &amp; 160 MHz channels, beamforming that works</a:t>
                      </a:r>
                    </a:p>
                    <a:p>
                      <a:r>
                        <a:rPr lang="en-US" sz="1800" dirty="0"/>
                        <a:t>Enabled broad support for 5 GHz band operation</a:t>
                      </a:r>
                    </a:p>
                  </a:txBody>
                  <a:tcPr marL="72009" marR="72009" marT="36005" marB="36005"/>
                </a:tc>
                <a:extLst>
                  <a:ext uri="{0D108BD9-81ED-4DB2-BD59-A6C34878D82A}">
                    <a16:rowId xmlns:a16="http://schemas.microsoft.com/office/drawing/2014/main" val="132511444"/>
                  </a:ext>
                </a:extLst>
              </a:tr>
              <a:tr h="7019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t>802.11ax</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t>High Efficiency</a:t>
                      </a:r>
                    </a:p>
                  </a:txBody>
                  <a:tcPr marL="72009" marR="72009" marT="36005" marB="36005"/>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t>Wi-Fi 6 and 6E</a:t>
                      </a:r>
                    </a:p>
                  </a:txBody>
                  <a:tcPr marL="72009" marR="72009" marT="36005" marB="36005"/>
                </a:tc>
                <a:tc>
                  <a:txBody>
                    <a:bodyPr/>
                    <a:lstStyle/>
                    <a:p>
                      <a:r>
                        <a:rPr lang="en-US" sz="1800" dirty="0"/>
                        <a:t>Multi-user operation, 320 MHz channels, 6 GHz band operation</a:t>
                      </a:r>
                    </a:p>
                  </a:txBody>
                  <a:tcPr marL="72009" marR="72009" marT="36005" marB="36005"/>
                </a:tc>
                <a:extLst>
                  <a:ext uri="{0D108BD9-81ED-4DB2-BD59-A6C34878D82A}">
                    <a16:rowId xmlns:a16="http://schemas.microsoft.com/office/drawing/2014/main" val="1626225952"/>
                  </a:ext>
                </a:extLst>
              </a:tr>
              <a:tr h="7019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t>802.11be</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t>Extremely High Throughput</a:t>
                      </a:r>
                    </a:p>
                  </a:txBody>
                  <a:tcPr marL="72009" marR="72009" marT="36005" marB="36005"/>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t>Wi-Fi 7</a:t>
                      </a:r>
                    </a:p>
                  </a:txBody>
                  <a:tcPr marL="72009" marR="72009" marT="36005" marB="36005"/>
                </a:tc>
                <a:tc>
                  <a:txBody>
                    <a:bodyPr/>
                    <a:lstStyle/>
                    <a:p>
                      <a:r>
                        <a:rPr lang="en-US" sz="1800" dirty="0"/>
                        <a:t>Multi-link operation (simultaneous use of multiple channels)</a:t>
                      </a:r>
                    </a:p>
                  </a:txBody>
                  <a:tcPr marL="72009" marR="72009" marT="36005" marB="36005"/>
                </a:tc>
                <a:extLst>
                  <a:ext uri="{0D108BD9-81ED-4DB2-BD59-A6C34878D82A}">
                    <a16:rowId xmlns:a16="http://schemas.microsoft.com/office/drawing/2014/main" val="275458768"/>
                  </a:ext>
                </a:extLst>
              </a:tr>
              <a:tr h="7019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t>802.11bn</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t>Ultra-High Reliability</a:t>
                      </a:r>
                    </a:p>
                  </a:txBody>
                  <a:tcPr marL="72009" marR="72009" marT="36005" marB="36005"/>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t>Wi-Fi 8*</a:t>
                      </a:r>
                    </a:p>
                  </a:txBody>
                  <a:tcPr marL="72009" marR="72009" marT="36005" marB="36005"/>
                </a:tc>
                <a:tc>
                  <a:txBody>
                    <a:bodyPr/>
                    <a:lstStyle/>
                    <a:p>
                      <a:r>
                        <a:rPr lang="en-US" sz="1800" dirty="0"/>
                        <a:t>Lower latency, longer range, faster handover</a:t>
                      </a:r>
                    </a:p>
                  </a:txBody>
                  <a:tcPr marL="72009" marR="72009" marT="36005" marB="36005"/>
                </a:tc>
                <a:extLst>
                  <a:ext uri="{0D108BD9-81ED-4DB2-BD59-A6C34878D82A}">
                    <a16:rowId xmlns:a16="http://schemas.microsoft.com/office/drawing/2014/main" val="4098648596"/>
                  </a:ext>
                </a:extLst>
              </a:tr>
            </a:tbl>
          </a:graphicData>
        </a:graphic>
      </p:graphicFrame>
      <p:sp>
        <p:nvSpPr>
          <p:cNvPr id="4" name="Slide Number Placeholder 3"/>
          <p:cNvSpPr>
            <a:spLocks noGrp="1"/>
          </p:cNvSpPr>
          <p:nvPr>
            <p:ph type="sldNum" sz="quarter" idx="15"/>
          </p:nvPr>
        </p:nvSpPr>
        <p:spPr/>
        <p:txBody>
          <a:bodyPr/>
          <a:lstStyle/>
          <a:p>
            <a:fld id="{B016F8AB-BCEA-4347-8BA6-BE776009BC89}" type="slidenum">
              <a:rPr lang="en-GB" smtClean="0"/>
              <a:pPr/>
              <a:t>10</a:t>
            </a:fld>
            <a:endParaRPr lang="en-GB" dirty="0"/>
          </a:p>
        </p:txBody>
      </p:sp>
      <p:sp>
        <p:nvSpPr>
          <p:cNvPr id="8" name="TextBox 7"/>
          <p:cNvSpPr txBox="1"/>
          <p:nvPr/>
        </p:nvSpPr>
        <p:spPr>
          <a:xfrm>
            <a:off x="457200" y="5939312"/>
            <a:ext cx="6629400" cy="430597"/>
          </a:xfrm>
          <a:prstGeom prst="rect">
            <a:avLst/>
          </a:prstGeom>
          <a:noFill/>
        </p:spPr>
        <p:txBody>
          <a:bodyPr wrap="none" lIns="0" tIns="0" rIns="0" bIns="0" rtlCol="0">
            <a:noAutofit/>
          </a:bodyPr>
          <a:lstStyle/>
          <a:p>
            <a:r>
              <a:rPr lang="en-US" dirty="0"/>
              <a:t>*Expected name; will be decided outside of IEEE 802.11</a:t>
            </a:r>
          </a:p>
        </p:txBody>
      </p:sp>
      <p:sp>
        <p:nvSpPr>
          <p:cNvPr id="12" name="Left Brace 11">
            <a:extLst>
              <a:ext uri="{FF2B5EF4-FFF2-40B4-BE49-F238E27FC236}">
                <a16:creationId xmlns:a16="http://schemas.microsoft.com/office/drawing/2014/main" id="{656A59E5-6BA4-B579-FEDE-0E0CE2EA3F63}"/>
              </a:ext>
            </a:extLst>
          </p:cNvPr>
          <p:cNvSpPr/>
          <p:nvPr/>
        </p:nvSpPr>
        <p:spPr>
          <a:xfrm>
            <a:off x="1631234" y="2141520"/>
            <a:ext cx="292584" cy="2004131"/>
          </a:xfrm>
          <a:prstGeom prst="leftBrace">
            <a:avLst/>
          </a:prstGeom>
          <a:ln w="28575">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18"/>
          </a:p>
        </p:txBody>
      </p:sp>
      <p:sp>
        <p:nvSpPr>
          <p:cNvPr id="13" name="TextBox 12">
            <a:extLst>
              <a:ext uri="{FF2B5EF4-FFF2-40B4-BE49-F238E27FC236}">
                <a16:creationId xmlns:a16="http://schemas.microsoft.com/office/drawing/2014/main" id="{176224BF-979B-D9AA-8D83-D241FAF2F5DC}"/>
              </a:ext>
            </a:extLst>
          </p:cNvPr>
          <p:cNvSpPr txBox="1"/>
          <p:nvPr/>
        </p:nvSpPr>
        <p:spPr>
          <a:xfrm>
            <a:off x="346849" y="2958919"/>
            <a:ext cx="1227003" cy="369332"/>
          </a:xfrm>
          <a:prstGeom prst="rect">
            <a:avLst/>
          </a:prstGeom>
          <a:noFill/>
          <a:ln w="28575">
            <a:solidFill>
              <a:schemeClr val="tx1"/>
            </a:solidFill>
          </a:ln>
        </p:spPr>
        <p:txBody>
          <a:bodyPr wrap="none" rtlCol="0">
            <a:spAutoFit/>
          </a:bodyPr>
          <a:lstStyle/>
          <a:p>
            <a:r>
              <a:rPr lang="en-US" b="1" dirty="0">
                <a:solidFill>
                  <a:srgbClr val="558ED5"/>
                </a:solidFill>
              </a:rPr>
              <a:t>Completed</a:t>
            </a:r>
          </a:p>
        </p:txBody>
      </p:sp>
      <p:sp>
        <p:nvSpPr>
          <p:cNvPr id="14" name="Left Brace 13">
            <a:extLst>
              <a:ext uri="{FF2B5EF4-FFF2-40B4-BE49-F238E27FC236}">
                <a16:creationId xmlns:a16="http://schemas.microsoft.com/office/drawing/2014/main" id="{8224B5C0-E5CC-D231-46AB-EC4802ADD1FE}"/>
              </a:ext>
            </a:extLst>
          </p:cNvPr>
          <p:cNvSpPr/>
          <p:nvPr/>
        </p:nvSpPr>
        <p:spPr>
          <a:xfrm>
            <a:off x="1624390" y="4207579"/>
            <a:ext cx="276597" cy="603836"/>
          </a:xfrm>
          <a:prstGeom prst="leftBrace">
            <a:avLst/>
          </a:prstGeom>
          <a:ln w="28575">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18"/>
          </a:p>
        </p:txBody>
      </p:sp>
      <p:sp>
        <p:nvSpPr>
          <p:cNvPr id="19" name="TextBox 18">
            <a:extLst>
              <a:ext uri="{FF2B5EF4-FFF2-40B4-BE49-F238E27FC236}">
                <a16:creationId xmlns:a16="http://schemas.microsoft.com/office/drawing/2014/main" id="{95791EB1-3648-1183-6D2D-1D2D4D48E611}"/>
              </a:ext>
            </a:extLst>
          </p:cNvPr>
          <p:cNvSpPr txBox="1"/>
          <p:nvPr/>
        </p:nvSpPr>
        <p:spPr>
          <a:xfrm>
            <a:off x="144170" y="4186331"/>
            <a:ext cx="1429456" cy="646331"/>
          </a:xfrm>
          <a:prstGeom prst="rect">
            <a:avLst/>
          </a:prstGeom>
          <a:noFill/>
          <a:ln w="28575">
            <a:solidFill>
              <a:schemeClr val="tx1"/>
            </a:solidFill>
          </a:ln>
        </p:spPr>
        <p:txBody>
          <a:bodyPr wrap="square" rtlCol="0">
            <a:spAutoFit/>
          </a:bodyPr>
          <a:lstStyle/>
          <a:p>
            <a:pPr algn="ctr"/>
            <a:r>
              <a:rPr lang="en-US" b="1" dirty="0">
                <a:solidFill>
                  <a:srgbClr val="558ED5"/>
                </a:solidFill>
              </a:rPr>
              <a:t>Recently approved</a:t>
            </a:r>
          </a:p>
        </p:txBody>
      </p:sp>
      <p:sp>
        <p:nvSpPr>
          <p:cNvPr id="20" name="TextBox 19">
            <a:extLst>
              <a:ext uri="{FF2B5EF4-FFF2-40B4-BE49-F238E27FC236}">
                <a16:creationId xmlns:a16="http://schemas.microsoft.com/office/drawing/2014/main" id="{8C0EB30D-A794-F308-08AD-B25D8552122D}"/>
              </a:ext>
            </a:extLst>
          </p:cNvPr>
          <p:cNvSpPr txBox="1"/>
          <p:nvPr/>
        </p:nvSpPr>
        <p:spPr>
          <a:xfrm>
            <a:off x="937664" y="5054958"/>
            <a:ext cx="622735" cy="369332"/>
          </a:xfrm>
          <a:prstGeom prst="rect">
            <a:avLst/>
          </a:prstGeom>
          <a:noFill/>
          <a:ln w="28575">
            <a:solidFill>
              <a:schemeClr val="tx1"/>
            </a:solidFill>
          </a:ln>
        </p:spPr>
        <p:txBody>
          <a:bodyPr wrap="none" rtlCol="0">
            <a:spAutoFit/>
          </a:bodyPr>
          <a:lstStyle/>
          <a:p>
            <a:r>
              <a:rPr lang="en-US" b="1" dirty="0">
                <a:solidFill>
                  <a:srgbClr val="558ED5"/>
                </a:solidFill>
              </a:rPr>
              <a:t>New</a:t>
            </a:r>
          </a:p>
        </p:txBody>
      </p:sp>
      <p:sp>
        <p:nvSpPr>
          <p:cNvPr id="21" name="Left Brace 20">
            <a:extLst>
              <a:ext uri="{FF2B5EF4-FFF2-40B4-BE49-F238E27FC236}">
                <a16:creationId xmlns:a16="http://schemas.microsoft.com/office/drawing/2014/main" id="{76D69CF1-D182-0746-C70C-6331155407A2}"/>
              </a:ext>
            </a:extLst>
          </p:cNvPr>
          <p:cNvSpPr/>
          <p:nvPr/>
        </p:nvSpPr>
        <p:spPr>
          <a:xfrm>
            <a:off x="1624390" y="4907820"/>
            <a:ext cx="276597" cy="682056"/>
          </a:xfrm>
          <a:prstGeom prst="leftBrace">
            <a:avLst/>
          </a:prstGeom>
          <a:ln w="28575">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18"/>
          </a:p>
        </p:txBody>
      </p:sp>
      <p:sp>
        <p:nvSpPr>
          <p:cNvPr id="5" name="Date Placeholder 4">
            <a:extLst>
              <a:ext uri="{FF2B5EF4-FFF2-40B4-BE49-F238E27FC236}">
                <a16:creationId xmlns:a16="http://schemas.microsoft.com/office/drawing/2014/main" id="{E28A9663-9CB0-B67F-6CD8-B5BE2128EF60}"/>
              </a:ext>
            </a:extLst>
          </p:cNvPr>
          <p:cNvSpPr>
            <a:spLocks noGrp="1"/>
          </p:cNvSpPr>
          <p:nvPr>
            <p:ph type="dt" sz="half" idx="16"/>
          </p:nvPr>
        </p:nvSpPr>
        <p:spPr>
          <a:xfrm>
            <a:off x="5598213" y="6426104"/>
            <a:ext cx="995579" cy="210312"/>
          </a:xfrm>
        </p:spPr>
        <p:txBody>
          <a:bodyPr/>
          <a:lstStyle/>
          <a:p>
            <a:pPr>
              <a:defRPr/>
            </a:pPr>
            <a:r>
              <a:rPr lang="en-US" altLang="ja-JP" sz="1400" b="1" dirty="0">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328815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b="1" dirty="0"/>
              <a:t>802.11bn: </a:t>
            </a:r>
            <a:r>
              <a:rPr lang="en-US" dirty="0"/>
              <a:t>Ultra High Reliability (UHR)</a:t>
            </a:r>
          </a:p>
        </p:txBody>
      </p:sp>
      <p:sp>
        <p:nvSpPr>
          <p:cNvPr id="3" name="Slide Number Placeholder 2"/>
          <p:cNvSpPr>
            <a:spLocks noGrp="1"/>
          </p:cNvSpPr>
          <p:nvPr>
            <p:ph type="sldNum" sz="quarter" idx="15"/>
          </p:nvPr>
        </p:nvSpPr>
        <p:spPr/>
        <p:txBody>
          <a:bodyPr/>
          <a:lstStyle/>
          <a:p>
            <a:fld id="{B016F8AB-BCEA-4347-8BA6-BE776009BC89}" type="slidenum">
              <a:rPr lang="en-GB" smtClean="0"/>
              <a:pPr/>
              <a:t>11</a:t>
            </a:fld>
            <a:endParaRPr lang="en-GB"/>
          </a:p>
        </p:txBody>
      </p:sp>
      <p:sp>
        <p:nvSpPr>
          <p:cNvPr id="2" name="Rectangle 1"/>
          <p:cNvSpPr/>
          <p:nvPr/>
        </p:nvSpPr>
        <p:spPr>
          <a:xfrm>
            <a:off x="260274" y="1164291"/>
            <a:ext cx="7626330" cy="2954655"/>
          </a:xfrm>
          <a:prstGeom prst="rect">
            <a:avLst/>
          </a:prstGeom>
        </p:spPr>
        <p:txBody>
          <a:bodyPr wrap="square">
            <a:spAutoFit/>
          </a:bodyPr>
          <a:lstStyle/>
          <a:p>
            <a:pPr marL="285750" indent="-285750">
              <a:buFont typeface="Arial" panose="020B0604020202020204" pitchFamily="34" charset="0"/>
              <a:buChar char="•"/>
            </a:pPr>
            <a:r>
              <a:rPr lang="en-US" sz="2000" dirty="0"/>
              <a:t>Expected to be the basis for Wi-Fi 8</a:t>
            </a:r>
          </a:p>
          <a:p>
            <a:pPr marL="285750" indent="-285750">
              <a:buFont typeface="Arial" panose="020B0604020202020204" pitchFamily="34" charset="0"/>
              <a:buChar char="•"/>
            </a:pPr>
            <a:r>
              <a:rPr lang="en-US" sz="2000" dirty="0"/>
              <a:t>Currently developing their </a:t>
            </a:r>
            <a:r>
              <a:rPr lang="en-US" sz="2000" dirty="0">
                <a:hlinkClick r:id="rId3"/>
              </a:rPr>
              <a:t>specification framework document (SFD) </a:t>
            </a:r>
            <a:r>
              <a:rPr lang="en-US" sz="2000" dirty="0"/>
              <a:t>: Expected improvements:</a:t>
            </a:r>
          </a:p>
          <a:p>
            <a:pPr marL="742950" lvl="1" indent="-285750">
              <a:buFont typeface="Arial" panose="020B0604020202020204" pitchFamily="34" charset="0"/>
              <a:buChar char="•"/>
            </a:pPr>
            <a:r>
              <a:rPr lang="en-US" dirty="0"/>
              <a:t>Reduce tail latency</a:t>
            </a:r>
          </a:p>
          <a:p>
            <a:pPr marL="742950" lvl="1" indent="-285750">
              <a:buFont typeface="Arial" panose="020B0604020202020204" pitchFamily="34" charset="0"/>
              <a:buChar char="•"/>
            </a:pPr>
            <a:r>
              <a:rPr lang="en-US" dirty="0"/>
              <a:t>Reduce roaming latency by taking advantage of multi-link features</a:t>
            </a:r>
          </a:p>
          <a:p>
            <a:pPr marL="742950" lvl="1" indent="-285750">
              <a:buFont typeface="Arial" panose="020B0604020202020204" pitchFamily="34" charset="0"/>
              <a:buChar char="•"/>
            </a:pPr>
            <a:r>
              <a:rPr lang="en-US" dirty="0"/>
              <a:t>Allow access on secondary channel while primary channel is busy</a:t>
            </a:r>
          </a:p>
          <a:p>
            <a:pPr marL="742950" lvl="1" indent="-285750">
              <a:buFont typeface="Arial" panose="020B0604020202020204" pitchFamily="34" charset="0"/>
              <a:buChar char="•"/>
            </a:pPr>
            <a:r>
              <a:rPr lang="en-US" dirty="0"/>
              <a:t>AP power save</a:t>
            </a:r>
          </a:p>
          <a:p>
            <a:pPr marL="742950" lvl="1" indent="-285750">
              <a:buFont typeface="Arial" panose="020B0604020202020204" pitchFamily="34" charset="0"/>
              <a:buChar char="•"/>
            </a:pPr>
            <a:r>
              <a:rPr lang="en-US" dirty="0"/>
              <a:t>Security enhancements, e.g., Control frame protection</a:t>
            </a:r>
          </a:p>
          <a:p>
            <a:pPr marL="742950" lvl="1" indent="-285750">
              <a:buFont typeface="Arial" panose="020B0604020202020204" pitchFamily="34" charset="0"/>
              <a:buChar char="•"/>
            </a:pPr>
            <a:r>
              <a:rPr lang="en-US" dirty="0"/>
              <a:t>Extend range by reducing sensitivity gap between client and AP</a:t>
            </a:r>
          </a:p>
          <a:p>
            <a:pPr marL="742950" lvl="1" indent="-285750">
              <a:buFont typeface="Arial" panose="020B0604020202020204" pitchFamily="34" charset="0"/>
              <a:buChar char="•"/>
            </a:pPr>
            <a:r>
              <a:rPr lang="en-US" dirty="0"/>
              <a:t>Multi-AP coordination</a:t>
            </a:r>
          </a:p>
        </p:txBody>
      </p:sp>
      <p:grpSp>
        <p:nvGrpSpPr>
          <p:cNvPr id="4" name="Group 3"/>
          <p:cNvGrpSpPr/>
          <p:nvPr/>
        </p:nvGrpSpPr>
        <p:grpSpPr>
          <a:xfrm>
            <a:off x="7886604" y="2895600"/>
            <a:ext cx="3692782" cy="3048000"/>
            <a:chOff x="7161696" y="1842506"/>
            <a:chExt cx="4533507" cy="4250342"/>
          </a:xfrm>
        </p:grpSpPr>
        <p:pic>
          <p:nvPicPr>
            <p:cNvPr id="8" name="Picture 7">
              <a:extLst>
                <a:ext uri="{FF2B5EF4-FFF2-40B4-BE49-F238E27FC236}">
                  <a16:creationId xmlns:a16="http://schemas.microsoft.com/office/drawing/2014/main" id="{77CD1BB9-8979-4D29-959D-3A3A4EB0AF97}"/>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318"/>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233760" y="3929473"/>
              <a:ext cx="2747143" cy="2163375"/>
            </a:xfrm>
            <a:prstGeom prst="rect">
              <a:avLst/>
            </a:prstGeom>
          </p:spPr>
        </p:pic>
        <p:pic>
          <p:nvPicPr>
            <p:cNvPr id="9" name="Picture 8">
              <a:extLst>
                <a:ext uri="{FF2B5EF4-FFF2-40B4-BE49-F238E27FC236}">
                  <a16:creationId xmlns:a16="http://schemas.microsoft.com/office/drawing/2014/main" id="{F66E20A3-81DF-42DE-8D7D-764484D09366}"/>
                </a:ext>
              </a:extLst>
            </p:cNvPr>
            <p:cNvPicPr>
              <a:picLocks noChangeAspect="1"/>
            </p:cNvPicPr>
            <p:nvPr/>
          </p:nvPicPr>
          <p:blipFill>
            <a:blip r:embed="rId7" cstate="print">
              <a:extLst>
                <a:ext uri="{BEBA8EAE-BF5A-486C-A8C5-ECC9F3942E4B}">
                  <a14:imgProps xmlns:a14="http://schemas.microsoft.com/office/drawing/2010/main">
                    <a14:imgLayer r:embed="rId8">
                      <a14:imgEffect>
                        <a14:colorTemperature colorTemp="9227"/>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6200000">
              <a:off x="8981287" y="3572735"/>
              <a:ext cx="2765257" cy="2177639"/>
            </a:xfrm>
            <a:prstGeom prst="rect">
              <a:avLst/>
            </a:prstGeom>
          </p:spPr>
        </p:pic>
        <p:pic>
          <p:nvPicPr>
            <p:cNvPr id="10" name="Picture 9">
              <a:extLst>
                <a:ext uri="{FF2B5EF4-FFF2-40B4-BE49-F238E27FC236}">
                  <a16:creationId xmlns:a16="http://schemas.microsoft.com/office/drawing/2014/main" id="{24384115-188B-4292-942B-5861A8B0EFA4}"/>
                </a:ext>
              </a:extLst>
            </p:cNvPr>
            <p:cNvPicPr>
              <a:picLocks noChangeAspect="1"/>
            </p:cNvPicPr>
            <p:nvPr/>
          </p:nvPicPr>
          <p:blipFill>
            <a:blip r:embed="rId9" cstate="print">
              <a:extLst>
                <a:ext uri="{BEBA8EAE-BF5A-486C-A8C5-ECC9F3942E4B}">
                  <a14:imgProps xmlns:a14="http://schemas.microsoft.com/office/drawing/2010/main">
                    <a14:imgLayer r:embed="rId8">
                      <a14:imgEffect>
                        <a14:colorTemperature colorTemp="8137"/>
                      </a14:imgEffect>
                      <a14:imgEffect>
                        <a14:brightnessContrast bright="-10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5400000">
              <a:off x="6867886" y="2157918"/>
              <a:ext cx="2765259" cy="2177640"/>
            </a:xfrm>
            <a:prstGeom prst="rect">
              <a:avLst/>
            </a:prstGeom>
            <a:noFill/>
          </p:spPr>
        </p:pic>
        <p:pic>
          <p:nvPicPr>
            <p:cNvPr id="11" name="Picture 10">
              <a:extLst>
                <a:ext uri="{FF2B5EF4-FFF2-40B4-BE49-F238E27FC236}">
                  <a16:creationId xmlns:a16="http://schemas.microsoft.com/office/drawing/2014/main" id="{88D9AFB2-0423-40A5-AD98-800A494AFA7E}"/>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0800000">
              <a:off x="8663235" y="1842506"/>
              <a:ext cx="2690565" cy="2118819"/>
            </a:xfrm>
            <a:prstGeom prst="rect">
              <a:avLst/>
            </a:prstGeom>
          </p:spPr>
        </p:pic>
        <p:sp>
          <p:nvSpPr>
            <p:cNvPr id="12" name="TextBox 11">
              <a:extLst>
                <a:ext uri="{FF2B5EF4-FFF2-40B4-BE49-F238E27FC236}">
                  <a16:creationId xmlns:a16="http://schemas.microsoft.com/office/drawing/2014/main" id="{77378C73-EC53-46E3-BC37-00EB1207312C}"/>
                </a:ext>
              </a:extLst>
            </p:cNvPr>
            <p:cNvSpPr txBox="1"/>
            <p:nvPr/>
          </p:nvSpPr>
          <p:spPr>
            <a:xfrm>
              <a:off x="7262616" y="1942068"/>
              <a:ext cx="2260540" cy="515022"/>
            </a:xfrm>
            <a:prstGeom prst="rect">
              <a:avLst/>
            </a:prstGeom>
            <a:noFill/>
          </p:spPr>
          <p:txBody>
            <a:bodyPr wrap="square" rtlCol="0">
              <a:spAutoFit/>
            </a:bodyPr>
            <a:lstStyle/>
            <a:p>
              <a:r>
                <a:rPr lang="en-CA" dirty="0">
                  <a:solidFill>
                    <a:schemeClr val="bg1"/>
                  </a:solidFill>
                </a:rPr>
                <a:t>Longer Range</a:t>
              </a:r>
              <a:endParaRPr lang="en-US" dirty="0">
                <a:solidFill>
                  <a:schemeClr val="bg1"/>
                </a:solidFill>
              </a:endParaRPr>
            </a:p>
          </p:txBody>
        </p:sp>
        <p:sp>
          <p:nvSpPr>
            <p:cNvPr id="13" name="TextBox 12">
              <a:extLst>
                <a:ext uri="{FF2B5EF4-FFF2-40B4-BE49-F238E27FC236}">
                  <a16:creationId xmlns:a16="http://schemas.microsoft.com/office/drawing/2014/main" id="{E1D6B556-CFF8-4321-9185-E155B50F842D}"/>
                </a:ext>
              </a:extLst>
            </p:cNvPr>
            <p:cNvSpPr txBox="1"/>
            <p:nvPr/>
          </p:nvSpPr>
          <p:spPr>
            <a:xfrm>
              <a:off x="9706975" y="1913185"/>
              <a:ext cx="1745761" cy="901289"/>
            </a:xfrm>
            <a:prstGeom prst="rect">
              <a:avLst/>
            </a:prstGeom>
            <a:noFill/>
          </p:spPr>
          <p:txBody>
            <a:bodyPr wrap="square" rtlCol="0">
              <a:spAutoFit/>
            </a:bodyPr>
            <a:lstStyle/>
            <a:p>
              <a:r>
                <a:rPr lang="en-CA" dirty="0">
                  <a:solidFill>
                    <a:schemeClr val="bg1"/>
                  </a:solidFill>
                </a:rPr>
                <a:t>Higher Throughput</a:t>
              </a:r>
              <a:endParaRPr lang="en-US" dirty="0">
                <a:solidFill>
                  <a:schemeClr val="bg1"/>
                </a:solidFill>
              </a:endParaRPr>
            </a:p>
          </p:txBody>
        </p:sp>
        <p:sp>
          <p:nvSpPr>
            <p:cNvPr id="14" name="TextBox 13">
              <a:extLst>
                <a:ext uri="{FF2B5EF4-FFF2-40B4-BE49-F238E27FC236}">
                  <a16:creationId xmlns:a16="http://schemas.microsoft.com/office/drawing/2014/main" id="{C1EE7328-783E-4E49-AC7E-104204230E47}"/>
                </a:ext>
              </a:extLst>
            </p:cNvPr>
            <p:cNvSpPr txBox="1"/>
            <p:nvPr/>
          </p:nvSpPr>
          <p:spPr>
            <a:xfrm>
              <a:off x="7315717" y="4822473"/>
              <a:ext cx="2154332" cy="901289"/>
            </a:xfrm>
            <a:prstGeom prst="rect">
              <a:avLst/>
            </a:prstGeom>
            <a:noFill/>
          </p:spPr>
          <p:txBody>
            <a:bodyPr wrap="square" rtlCol="0">
              <a:spAutoFit/>
            </a:bodyPr>
            <a:lstStyle/>
            <a:p>
              <a:r>
                <a:rPr lang="en-CA" dirty="0"/>
                <a:t>Backwards Compatibility</a:t>
              </a:r>
              <a:endParaRPr lang="en-US" dirty="0"/>
            </a:p>
          </p:txBody>
        </p:sp>
        <p:sp>
          <p:nvSpPr>
            <p:cNvPr id="15" name="TextBox 14">
              <a:extLst>
                <a:ext uri="{FF2B5EF4-FFF2-40B4-BE49-F238E27FC236}">
                  <a16:creationId xmlns:a16="http://schemas.microsoft.com/office/drawing/2014/main" id="{73FEA2AF-9DA3-48C8-B446-855B3D742236}"/>
                </a:ext>
              </a:extLst>
            </p:cNvPr>
            <p:cNvSpPr txBox="1"/>
            <p:nvPr/>
          </p:nvSpPr>
          <p:spPr>
            <a:xfrm>
              <a:off x="9780844" y="5230464"/>
              <a:ext cx="1914359" cy="515022"/>
            </a:xfrm>
            <a:prstGeom prst="rect">
              <a:avLst/>
            </a:prstGeom>
            <a:noFill/>
          </p:spPr>
          <p:txBody>
            <a:bodyPr wrap="square" rtlCol="0">
              <a:spAutoFit/>
            </a:bodyPr>
            <a:lstStyle/>
            <a:p>
              <a:r>
                <a:rPr lang="en-CA" dirty="0"/>
                <a:t>Positioning</a:t>
              </a:r>
              <a:endParaRPr lang="en-US" dirty="0"/>
            </a:p>
          </p:txBody>
        </p:sp>
      </p:grpSp>
      <p:sp>
        <p:nvSpPr>
          <p:cNvPr id="27" name="Striped Right Arrow 26"/>
          <p:cNvSpPr/>
          <p:nvPr/>
        </p:nvSpPr>
        <p:spPr bwMode="ltGray">
          <a:xfrm>
            <a:off x="5049448" y="4060436"/>
            <a:ext cx="2438400" cy="709218"/>
          </a:xfrm>
          <a:prstGeom prst="stripedRightArrow">
            <a:avLst/>
          </a:prstGeom>
          <a:solidFill>
            <a:srgbClr val="00B0F0"/>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a:solidFill>
                  <a:schemeClr val="tx1"/>
                </a:solidFill>
              </a:rPr>
              <a:t>Work beyond 11be</a:t>
            </a:r>
            <a:endParaRPr lang="en-GB" dirty="0" err="1">
              <a:solidFill>
                <a:schemeClr val="tx1"/>
              </a:solidFill>
            </a:endParaRPr>
          </a:p>
        </p:txBody>
      </p:sp>
      <p:sp>
        <p:nvSpPr>
          <p:cNvPr id="16" name="Date Placeholder 4">
            <a:extLst>
              <a:ext uri="{FF2B5EF4-FFF2-40B4-BE49-F238E27FC236}">
                <a16:creationId xmlns:a16="http://schemas.microsoft.com/office/drawing/2014/main" id="{E5129F53-551A-42F5-96BF-A8D7E2BAF1D4}"/>
              </a:ext>
            </a:extLst>
          </p:cNvPr>
          <p:cNvSpPr>
            <a:spLocks noGrp="1"/>
          </p:cNvSpPr>
          <p:nvPr>
            <p:ph type="dt" sz="half" idx="16"/>
          </p:nvPr>
        </p:nvSpPr>
        <p:spPr>
          <a:xfrm>
            <a:off x="5598213" y="6426104"/>
            <a:ext cx="995579" cy="210312"/>
          </a:xfrm>
        </p:spPr>
        <p:txBody>
          <a:bodyPr/>
          <a:lstStyle/>
          <a:p>
            <a:pPr>
              <a:defRPr/>
            </a:pPr>
            <a:r>
              <a:rPr lang="en-US" altLang="ja-JP" sz="1400" b="1" dirty="0">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165440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Countries enabling Wi-Fi 6 GHz Operation, see </a:t>
            </a:r>
            <a:r>
              <a:rPr lang="en-US" dirty="0">
                <a:hlinkClick r:id="rId3"/>
              </a:rPr>
              <a:t>https://www.wi-fi.org/regulations-enabling-6-ghz-wi-fi</a:t>
            </a:r>
            <a:r>
              <a:rPr lang="en-US" dirty="0"/>
              <a:t> (as of 2025-01-06)</a:t>
            </a:r>
            <a:endParaRPr lang="en-GB" dirty="0"/>
          </a:p>
        </p:txBody>
      </p:sp>
      <p:sp>
        <p:nvSpPr>
          <p:cNvPr id="6" name="Slide Number Placeholder 5"/>
          <p:cNvSpPr>
            <a:spLocks noGrp="1"/>
          </p:cNvSpPr>
          <p:nvPr>
            <p:ph type="sldNum" sz="quarter" idx="15"/>
          </p:nvPr>
        </p:nvSpPr>
        <p:spPr/>
        <p:txBody>
          <a:bodyPr/>
          <a:lstStyle/>
          <a:p>
            <a:pPr>
              <a:defRPr/>
            </a:pPr>
            <a:fld id="{1F2884EB-C6E3-684C-A39B-0E652C4E0E60}" type="slidenum">
              <a:rPr lang="en-US" smtClean="0">
                <a:solidFill>
                  <a:prstClr val="black">
                    <a:tint val="75000"/>
                  </a:prstClr>
                </a:solidFill>
              </a:rPr>
              <a:pPr>
                <a:defRPr/>
              </a:pPr>
              <a:t>12</a:t>
            </a:fld>
            <a:endParaRPr lang="en-US" dirty="0">
              <a:solidFill>
                <a:prstClr val="black">
                  <a:tint val="75000"/>
                </a:prstClr>
              </a:solidFill>
            </a:endParaRPr>
          </a:p>
        </p:txBody>
      </p:sp>
      <p:pic>
        <p:nvPicPr>
          <p:cNvPr id="7" name="Picture 6" descr="A map of the world&#10;&#10;Description automatically generated">
            <a:extLst>
              <a:ext uri="{FF2B5EF4-FFF2-40B4-BE49-F238E27FC236}">
                <a16:creationId xmlns:a16="http://schemas.microsoft.com/office/drawing/2014/main" id="{6FA10F5D-F0A1-1D50-D630-B681F1FE0C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1371600"/>
            <a:ext cx="6934200" cy="4932483"/>
          </a:xfrm>
          <a:prstGeom prst="rect">
            <a:avLst/>
          </a:prstGeom>
        </p:spPr>
      </p:pic>
      <p:sp>
        <p:nvSpPr>
          <p:cNvPr id="8" name="Date Placeholder 4">
            <a:extLst>
              <a:ext uri="{FF2B5EF4-FFF2-40B4-BE49-F238E27FC236}">
                <a16:creationId xmlns:a16="http://schemas.microsoft.com/office/drawing/2014/main" id="{0964902A-192B-4D60-A107-08C852C4882C}"/>
              </a:ext>
            </a:extLst>
          </p:cNvPr>
          <p:cNvSpPr>
            <a:spLocks noGrp="1"/>
          </p:cNvSpPr>
          <p:nvPr>
            <p:ph type="dt" sz="half" idx="16"/>
          </p:nvPr>
        </p:nvSpPr>
        <p:spPr>
          <a:xfrm>
            <a:off x="5598213" y="6426104"/>
            <a:ext cx="995579" cy="210312"/>
          </a:xfrm>
        </p:spPr>
        <p:txBody>
          <a:bodyPr/>
          <a:lstStyle/>
          <a:p>
            <a:pPr>
              <a:defRPr/>
            </a:pPr>
            <a:r>
              <a:rPr lang="en-US" altLang="ja-JP" sz="1400" b="1" dirty="0">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296122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b="1" dirty="0"/>
              <a:t>802.11bf </a:t>
            </a:r>
            <a:r>
              <a:rPr lang="en-GB" dirty="0"/>
              <a:t>Sensing</a:t>
            </a:r>
          </a:p>
        </p:txBody>
      </p:sp>
      <p:sp>
        <p:nvSpPr>
          <p:cNvPr id="89" name="Rectangle 3">
            <a:extLst>
              <a:ext uri="{FF2B5EF4-FFF2-40B4-BE49-F238E27FC236}">
                <a16:creationId xmlns:a16="http://schemas.microsoft.com/office/drawing/2014/main" id="{E4FB795E-0D28-4BDD-83F8-FB9F1E603BC3}"/>
              </a:ext>
            </a:extLst>
          </p:cNvPr>
          <p:cNvSpPr txBox="1">
            <a:spLocks noChangeArrowheads="1"/>
          </p:cNvSpPr>
          <p:nvPr/>
        </p:nvSpPr>
        <p:spPr bwMode="auto">
          <a:xfrm>
            <a:off x="5432075" y="3938580"/>
            <a:ext cx="5410200" cy="2269192"/>
          </a:xfrm>
          <a:prstGeom prst="rect">
            <a:avLst/>
          </a:prstGeom>
          <a:noFill/>
          <a:ln w="9525">
            <a:noFill/>
            <a:prstDash val="dash"/>
            <a:miter lim="800000"/>
            <a:headEnd/>
            <a:tailEnd/>
          </a:ln>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9906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0" indent="0" algn="just">
              <a:spcBef>
                <a:spcPts val="0"/>
              </a:spcBef>
              <a:spcAft>
                <a:spcPts val="600"/>
              </a:spcAft>
              <a:buNone/>
              <a:defRPr/>
            </a:pPr>
            <a:r>
              <a:rPr lang="en-US" altLang="zh-CN" sz="1800" b="0" kern="0" dirty="0">
                <a:solidFill>
                  <a:srgbClr val="000000"/>
                </a:solidFill>
                <a:latin typeface="Arial" panose="020B0604020202020204" pitchFamily="34" charset="0"/>
                <a:cs typeface="Arial" panose="020B0604020202020204" pitchFamily="34" charset="0"/>
              </a:rPr>
              <a:t>WLAN sensing uses PHY and MAC features of IEEE 802.11 stations to obtain </a:t>
            </a:r>
            <a:r>
              <a:rPr lang="en-US" altLang="zh-CN" sz="1800" kern="0" dirty="0">
                <a:solidFill>
                  <a:srgbClr val="000000"/>
                </a:solidFill>
                <a:latin typeface="Arial" panose="020B0604020202020204" pitchFamily="34" charset="0"/>
                <a:cs typeface="Arial" panose="020B0604020202020204" pitchFamily="34" charset="0"/>
              </a:rPr>
              <a:t>measurements</a:t>
            </a:r>
            <a:r>
              <a:rPr lang="en-US" altLang="zh-CN" sz="1800" b="0" kern="0" dirty="0">
                <a:solidFill>
                  <a:srgbClr val="000000"/>
                </a:solidFill>
                <a:latin typeface="Arial" panose="020B0604020202020204" pitchFamily="34" charset="0"/>
                <a:cs typeface="Arial" panose="020B0604020202020204" pitchFamily="34" charset="0"/>
              </a:rPr>
              <a:t> that may be useful to estimate </a:t>
            </a:r>
            <a:r>
              <a:rPr lang="en-US" altLang="zh-CN" sz="1800" kern="0" dirty="0">
                <a:latin typeface="Arial" panose="020B0604020202020204" pitchFamily="34" charset="0"/>
                <a:cs typeface="Arial" panose="020B0604020202020204" pitchFamily="34" charset="0"/>
              </a:rPr>
              <a:t>features</a:t>
            </a:r>
            <a:r>
              <a:rPr lang="en-US" altLang="zh-CN" sz="1800" b="0" kern="0" dirty="0">
                <a:solidFill>
                  <a:srgbClr val="000000"/>
                </a:solidFill>
                <a:latin typeface="Arial" panose="020B0604020202020204" pitchFamily="34" charset="0"/>
                <a:cs typeface="Arial" panose="020B0604020202020204" pitchFamily="34" charset="0"/>
              </a:rPr>
              <a:t> of </a:t>
            </a:r>
            <a:r>
              <a:rPr lang="en-US" altLang="zh-CN" sz="1800" kern="0" dirty="0">
                <a:latin typeface="Arial" panose="020B0604020202020204" pitchFamily="34" charset="0"/>
                <a:cs typeface="Arial" panose="020B0604020202020204" pitchFamily="34" charset="0"/>
              </a:rPr>
              <a:t>objects</a:t>
            </a:r>
            <a:r>
              <a:rPr lang="en-US" altLang="zh-CN" sz="1800" b="0" kern="0" dirty="0">
                <a:solidFill>
                  <a:srgbClr val="000000"/>
                </a:solidFill>
                <a:latin typeface="Arial" panose="020B0604020202020204" pitchFamily="34" charset="0"/>
                <a:cs typeface="Arial" panose="020B0604020202020204" pitchFamily="34" charset="0"/>
              </a:rPr>
              <a:t> in an </a:t>
            </a:r>
            <a:r>
              <a:rPr lang="en-US" altLang="zh-CN" sz="1800" kern="0" dirty="0">
                <a:latin typeface="Arial" panose="020B0604020202020204" pitchFamily="34" charset="0"/>
                <a:cs typeface="Arial" panose="020B0604020202020204" pitchFamily="34" charset="0"/>
              </a:rPr>
              <a:t>area of interest</a:t>
            </a:r>
            <a:r>
              <a:rPr lang="en-US" altLang="zh-CN" sz="1800" b="0" kern="0" dirty="0">
                <a:solidFill>
                  <a:srgbClr val="000000"/>
                </a:solidFill>
                <a:latin typeface="Arial" panose="020B0604020202020204" pitchFamily="34" charset="0"/>
                <a:cs typeface="Arial" panose="020B0604020202020204" pitchFamily="34" charset="0"/>
              </a:rPr>
              <a:t>. </a:t>
            </a:r>
          </a:p>
          <a:p>
            <a:pPr marL="538163" lvl="1" algn="just">
              <a:spcBef>
                <a:spcPts val="0"/>
              </a:spcBef>
              <a:spcAft>
                <a:spcPts val="600"/>
              </a:spcAft>
              <a:defRPr/>
            </a:pPr>
            <a:r>
              <a:rPr lang="en-US" altLang="zh-CN" sz="1400" kern="0" dirty="0">
                <a:solidFill>
                  <a:srgbClr val="000000"/>
                </a:solidFill>
                <a:latin typeface="Arial" panose="020B0604020202020204" pitchFamily="34" charset="0"/>
                <a:cs typeface="Arial" panose="020B0604020202020204" pitchFamily="34" charset="0"/>
              </a:rPr>
              <a:t>Features = Range, velocity, angular, motion, presence or proximity, gesture, etc. </a:t>
            </a:r>
          </a:p>
          <a:p>
            <a:pPr marL="538163" lvl="1" algn="just">
              <a:spcBef>
                <a:spcPts val="0"/>
              </a:spcBef>
              <a:spcAft>
                <a:spcPts val="600"/>
              </a:spcAft>
              <a:defRPr/>
            </a:pPr>
            <a:r>
              <a:rPr lang="en-US" altLang="zh-CN" sz="1400" kern="0" dirty="0">
                <a:solidFill>
                  <a:srgbClr val="000000"/>
                </a:solidFill>
                <a:latin typeface="Arial" panose="020B0604020202020204" pitchFamily="34" charset="0"/>
                <a:cs typeface="Arial" panose="020B0604020202020204" pitchFamily="34" charset="0"/>
              </a:rPr>
              <a:t>Objects = Human, animal, etc. </a:t>
            </a:r>
          </a:p>
          <a:p>
            <a:pPr marL="538163" lvl="1" algn="just">
              <a:spcBef>
                <a:spcPts val="0"/>
              </a:spcBef>
              <a:spcAft>
                <a:spcPts val="600"/>
              </a:spcAft>
              <a:defRPr/>
            </a:pPr>
            <a:r>
              <a:rPr lang="en-US" altLang="zh-CN" sz="1400" kern="0" dirty="0">
                <a:solidFill>
                  <a:srgbClr val="000000"/>
                </a:solidFill>
                <a:latin typeface="Arial" panose="020B0604020202020204" pitchFamily="34" charset="0"/>
                <a:cs typeface="Arial" panose="020B0604020202020204" pitchFamily="34" charset="0"/>
              </a:rPr>
              <a:t>Area of interest = Room, car, enterprise, etc. </a:t>
            </a:r>
          </a:p>
        </p:txBody>
      </p:sp>
      <p:pic>
        <p:nvPicPr>
          <p:cNvPr id="6" name="Picture 2">
            <a:extLst>
              <a:ext uri="{FF2B5EF4-FFF2-40B4-BE49-F238E27FC236}">
                <a16:creationId xmlns:a16="http://schemas.microsoft.com/office/drawing/2014/main" id="{F519935C-C998-22ED-8450-9D73F5CA69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648" y="592267"/>
            <a:ext cx="5559054" cy="312798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537D3DA6-2855-D3E6-9ECC-7EBEA87B4966}"/>
              </a:ext>
            </a:extLst>
          </p:cNvPr>
          <p:cNvSpPr txBox="1">
            <a:spLocks noChangeArrowheads="1"/>
          </p:cNvSpPr>
          <p:nvPr/>
        </p:nvSpPr>
        <p:spPr bwMode="auto">
          <a:xfrm>
            <a:off x="203242" y="1143000"/>
            <a:ext cx="4673557" cy="478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9906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568325" lvl="1" indent="-342900">
              <a:lnSpc>
                <a:spcPct val="90000"/>
              </a:lnSpc>
              <a:spcBef>
                <a:spcPts val="1200"/>
              </a:spcBef>
              <a:buFont typeface="Arial" panose="020B0604020202020204" pitchFamily="34" charset="0"/>
              <a:buChar char="•"/>
            </a:pPr>
            <a:r>
              <a:rPr lang="en-US" dirty="0">
                <a:latin typeface="+mn-lt"/>
                <a:ea typeface="+mn-ea"/>
              </a:rPr>
              <a:t>802.11bf is developing a protocol for environmental sensing</a:t>
            </a:r>
          </a:p>
          <a:p>
            <a:pPr marL="568325" lvl="1" indent="-342900">
              <a:lnSpc>
                <a:spcPct val="90000"/>
              </a:lnSpc>
              <a:spcBef>
                <a:spcPts val="1200"/>
              </a:spcBef>
              <a:buFont typeface="Arial" panose="020B0604020202020204" pitchFamily="34" charset="0"/>
              <a:buChar char="•"/>
            </a:pPr>
            <a:r>
              <a:rPr lang="en-US" dirty="0">
                <a:latin typeface="+mn-lt"/>
                <a:ea typeface="+mn-ea"/>
              </a:rPr>
              <a:t>Measurements that can be used to monitor environmental conditions and changes</a:t>
            </a:r>
          </a:p>
          <a:p>
            <a:pPr marL="568325" lvl="1" indent="-342900">
              <a:lnSpc>
                <a:spcPct val="90000"/>
              </a:lnSpc>
              <a:spcBef>
                <a:spcPts val="1200"/>
              </a:spcBef>
              <a:buFont typeface="Arial" panose="020B0604020202020204" pitchFamily="34" charset="0"/>
              <a:buChar char="•"/>
            </a:pPr>
            <a:r>
              <a:rPr lang="en-US" dirty="0">
                <a:latin typeface="+mn-lt"/>
                <a:ea typeface="+mn-ea"/>
              </a:rPr>
              <a:t>E.g., people movement, number of people present, room occupancy, etc.</a:t>
            </a:r>
          </a:p>
          <a:p>
            <a:pPr marL="568325" lvl="1" indent="-342900">
              <a:lnSpc>
                <a:spcPct val="90000"/>
              </a:lnSpc>
              <a:spcBef>
                <a:spcPts val="1200"/>
              </a:spcBef>
              <a:buFont typeface="Arial" panose="020B0604020202020204" pitchFamily="34" charset="0"/>
              <a:buChar char="•"/>
            </a:pPr>
            <a:r>
              <a:rPr lang="en-US" dirty="0">
                <a:latin typeface="+mn-lt"/>
                <a:ea typeface="+mn-ea"/>
              </a:rPr>
              <a:t>Built on sounding (beamforming) waveforms</a:t>
            </a:r>
          </a:p>
          <a:p>
            <a:pPr marL="568325" lvl="1" indent="-342900">
              <a:lnSpc>
                <a:spcPct val="90000"/>
              </a:lnSpc>
              <a:spcBef>
                <a:spcPts val="1200"/>
              </a:spcBef>
              <a:buFont typeface="Arial" panose="020B0604020202020204" pitchFamily="34" charset="0"/>
              <a:buChar char="•"/>
            </a:pPr>
            <a:r>
              <a:rPr lang="en-US" dirty="0">
                <a:latin typeface="+mn-lt"/>
                <a:ea typeface="+mn-ea"/>
              </a:rPr>
              <a:t>Does not define use of the measurements; just defines the sounding exchange and transfer of channel state information</a:t>
            </a:r>
          </a:p>
          <a:p>
            <a:pPr marL="568325" lvl="1" indent="-342900">
              <a:lnSpc>
                <a:spcPct val="90000"/>
              </a:lnSpc>
              <a:spcBef>
                <a:spcPts val="800"/>
              </a:spcBef>
              <a:buFont typeface="Arial" panose="020B0604020202020204" pitchFamily="34" charset="0"/>
              <a:buChar char="•"/>
            </a:pPr>
            <a:endParaRPr lang="en-US" sz="2400" dirty="0">
              <a:latin typeface="+mn-lt"/>
              <a:ea typeface="+mn-ea"/>
            </a:endParaRPr>
          </a:p>
        </p:txBody>
      </p:sp>
      <p:sp>
        <p:nvSpPr>
          <p:cNvPr id="8" name="Date Placeholder 4">
            <a:extLst>
              <a:ext uri="{FF2B5EF4-FFF2-40B4-BE49-F238E27FC236}">
                <a16:creationId xmlns:a16="http://schemas.microsoft.com/office/drawing/2014/main" id="{1744EC39-0FB1-40AE-A99F-AC7F0AC67483}"/>
              </a:ext>
            </a:extLst>
          </p:cNvPr>
          <p:cNvSpPr>
            <a:spLocks noGrp="1"/>
          </p:cNvSpPr>
          <p:nvPr>
            <p:ph type="dt" sz="half" idx="16"/>
          </p:nvPr>
        </p:nvSpPr>
        <p:spPr>
          <a:xfrm>
            <a:off x="5598213" y="6426104"/>
            <a:ext cx="995579" cy="210312"/>
          </a:xfrm>
        </p:spPr>
        <p:txBody>
          <a:bodyPr/>
          <a:lstStyle/>
          <a:p>
            <a:pPr>
              <a:defRPr/>
            </a:pPr>
            <a:r>
              <a:rPr lang="en-US" altLang="ja-JP" sz="1400" b="1" dirty="0">
                <a:solidFill>
                  <a:schemeClr val="accent4"/>
                </a:solidFill>
              </a:rPr>
              <a:t>January  2025</a:t>
            </a:r>
            <a:endParaRPr lang="en-US" sz="1400" b="1" dirty="0">
              <a:solidFill>
                <a:schemeClr val="accent4"/>
              </a:solidFill>
            </a:endParaRPr>
          </a:p>
        </p:txBody>
      </p:sp>
      <p:sp>
        <p:nvSpPr>
          <p:cNvPr id="9" name="Slide Number Placeholder 2">
            <a:extLst>
              <a:ext uri="{FF2B5EF4-FFF2-40B4-BE49-F238E27FC236}">
                <a16:creationId xmlns:a16="http://schemas.microsoft.com/office/drawing/2014/main" id="{8D832ACC-F09B-4191-8A84-C7964F7FFE8B}"/>
              </a:ext>
            </a:extLst>
          </p:cNvPr>
          <p:cNvSpPr>
            <a:spLocks noGrp="1"/>
          </p:cNvSpPr>
          <p:nvPr>
            <p:ph type="sldNum" sz="quarter" idx="15"/>
          </p:nvPr>
        </p:nvSpPr>
        <p:spPr>
          <a:xfrm>
            <a:off x="11049003" y="6430872"/>
            <a:ext cx="533399" cy="232147"/>
          </a:xfrm>
        </p:spPr>
        <p:txBody>
          <a:bodyPr/>
          <a:lstStyle/>
          <a:p>
            <a:pPr>
              <a:defRPr/>
            </a:pPr>
            <a:fld id="{1F2884EB-C6E3-684C-A39B-0E652C4E0E60}" type="slidenum">
              <a:rPr lang="en-US" smtClean="0"/>
              <a:pPr>
                <a:defRPr/>
              </a:pPr>
              <a:t>13</a:t>
            </a:fld>
            <a:endParaRPr lang="en-US" dirty="0"/>
          </a:p>
        </p:txBody>
      </p:sp>
    </p:spTree>
    <p:extLst>
      <p:ext uri="{BB962C8B-B14F-4D97-AF65-F5344CB8AC3E}">
        <p14:creationId xmlns:p14="http://schemas.microsoft.com/office/powerpoint/2010/main" val="373389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b="1" dirty="0"/>
              <a:t>802.11bf </a:t>
            </a:r>
            <a:r>
              <a:rPr lang="en-GB" dirty="0"/>
              <a:t>Sensing</a:t>
            </a:r>
          </a:p>
        </p:txBody>
      </p:sp>
      <p:grpSp>
        <p:nvGrpSpPr>
          <p:cNvPr id="6" name="组合 5">
            <a:extLst>
              <a:ext uri="{FF2B5EF4-FFF2-40B4-BE49-F238E27FC236}">
                <a16:creationId xmlns:a16="http://schemas.microsoft.com/office/drawing/2014/main" id="{E8091F23-B5D3-4A47-AD73-863B567B1B36}"/>
              </a:ext>
            </a:extLst>
          </p:cNvPr>
          <p:cNvGrpSpPr/>
          <p:nvPr/>
        </p:nvGrpSpPr>
        <p:grpSpPr>
          <a:xfrm>
            <a:off x="528431" y="1455198"/>
            <a:ext cx="10950189" cy="4412202"/>
            <a:chOff x="190544" y="1858628"/>
            <a:chExt cx="11813150" cy="4008772"/>
          </a:xfrm>
        </p:grpSpPr>
        <p:pic>
          <p:nvPicPr>
            <p:cNvPr id="59" name="Picture 17">
              <a:extLst>
                <a:ext uri="{FF2B5EF4-FFF2-40B4-BE49-F238E27FC236}">
                  <a16:creationId xmlns:a16="http://schemas.microsoft.com/office/drawing/2014/main" id="{0BE72DFE-B17D-4594-BBEC-40E07A09C8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61152" y="1983878"/>
              <a:ext cx="2695472" cy="12601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Rectangle 3">
              <a:extLst>
                <a:ext uri="{FF2B5EF4-FFF2-40B4-BE49-F238E27FC236}">
                  <a16:creationId xmlns:a16="http://schemas.microsoft.com/office/drawing/2014/main" id="{1400577A-BDF0-4DE6-BE5E-7D1346613EBC}"/>
                </a:ext>
              </a:extLst>
            </p:cNvPr>
            <p:cNvSpPr txBox="1">
              <a:spLocks noChangeArrowheads="1"/>
            </p:cNvSpPr>
            <p:nvPr/>
          </p:nvSpPr>
          <p:spPr bwMode="auto">
            <a:xfrm>
              <a:off x="5489868" y="5489867"/>
              <a:ext cx="3330992" cy="377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defRPr/>
              </a:pPr>
              <a:r>
                <a:rPr lang="en-US" altLang="zh-CN" sz="1100" b="0" kern="0" dirty="0">
                  <a:solidFill>
                    <a:srgbClr val="000000"/>
                  </a:solidFill>
                  <a:latin typeface="+mn-lt"/>
                  <a:cs typeface="Arial" panose="020B0604020202020204" pitchFamily="34" charset="0"/>
                </a:rPr>
                <a:t>7. Audio with user tracking (Follow-me sound)</a:t>
              </a:r>
            </a:p>
          </p:txBody>
        </p:sp>
        <p:pic>
          <p:nvPicPr>
            <p:cNvPr id="77" name="Picture 2" descr="é«ç«¯å®¶åº­å½±é¢æ¹æ¡">
              <a:extLst>
                <a:ext uri="{FF2B5EF4-FFF2-40B4-BE49-F238E27FC236}">
                  <a16:creationId xmlns:a16="http://schemas.microsoft.com/office/drawing/2014/main" id="{E1FD25CC-E704-49E6-8EDF-9E117F6692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8125" y="3969557"/>
              <a:ext cx="2420075" cy="12511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9">
              <a:extLst>
                <a:ext uri="{FF2B5EF4-FFF2-40B4-BE49-F238E27FC236}">
                  <a16:creationId xmlns:a16="http://schemas.microsoft.com/office/drawing/2014/main" id="{36CF046A-3D06-4B37-B3D7-11BD43190B0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9239" y="1952130"/>
              <a:ext cx="1695773" cy="11447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Rectangle 3">
              <a:extLst>
                <a:ext uri="{FF2B5EF4-FFF2-40B4-BE49-F238E27FC236}">
                  <a16:creationId xmlns:a16="http://schemas.microsoft.com/office/drawing/2014/main" id="{B4D2790F-0BC6-4E09-8C9F-98578CCE3297}"/>
                </a:ext>
              </a:extLst>
            </p:cNvPr>
            <p:cNvSpPr txBox="1">
              <a:spLocks noChangeArrowheads="1"/>
            </p:cNvSpPr>
            <p:nvPr/>
          </p:nvSpPr>
          <p:spPr bwMode="auto">
            <a:xfrm>
              <a:off x="2716847" y="3415151"/>
              <a:ext cx="3083730" cy="434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0000"/>
                </a:spcBef>
                <a:defRPr/>
              </a:pPr>
              <a:r>
                <a:rPr lang="en-US" altLang="zh-CN" sz="1100" kern="0" dirty="0">
                  <a:solidFill>
                    <a:srgbClr val="000000"/>
                  </a:solidFill>
                  <a:latin typeface="+mn-lt"/>
                  <a:cs typeface="Arial" panose="020B0604020202020204" pitchFamily="34" charset="0"/>
                </a:rPr>
                <a:t>2. Presence and proximity detection</a:t>
              </a:r>
            </a:p>
          </p:txBody>
        </p:sp>
        <p:pic>
          <p:nvPicPr>
            <p:cNvPr id="86" name="Picture 2" descr="http://img.wezhan.cn/content/sitefiles/88646/images/12157659_%E8%B6%85%E5%B8%82%E5%AE%9A%E4%BD%8D3.jpeg">
              <a:extLst>
                <a:ext uri="{FF2B5EF4-FFF2-40B4-BE49-F238E27FC236}">
                  <a16:creationId xmlns:a16="http://schemas.microsoft.com/office/drawing/2014/main" id="{072DAED9-6EE8-4110-A1DA-8C942F9C9F5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17185" y="3963732"/>
              <a:ext cx="1844299" cy="12712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Rectangle 3">
              <a:extLst>
                <a:ext uri="{FF2B5EF4-FFF2-40B4-BE49-F238E27FC236}">
                  <a16:creationId xmlns:a16="http://schemas.microsoft.com/office/drawing/2014/main" id="{A7F82D73-BCDE-4456-A6EB-C544AAD128EF}"/>
                </a:ext>
              </a:extLst>
            </p:cNvPr>
            <p:cNvSpPr txBox="1">
              <a:spLocks noChangeArrowheads="1"/>
            </p:cNvSpPr>
            <p:nvPr/>
          </p:nvSpPr>
          <p:spPr bwMode="auto">
            <a:xfrm>
              <a:off x="2812897" y="5487732"/>
              <a:ext cx="2676970" cy="3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defRPr/>
              </a:pPr>
              <a:r>
                <a:rPr lang="en-US" altLang="zh-CN" sz="1100" b="0" kern="0" dirty="0">
                  <a:solidFill>
                    <a:srgbClr val="000000"/>
                  </a:solidFill>
                  <a:latin typeface="+mn-lt"/>
                  <a:cs typeface="Arial" panose="020B0604020202020204" pitchFamily="34" charset="0"/>
                </a:rPr>
                <a:t>6. Location in store</a:t>
              </a:r>
            </a:p>
          </p:txBody>
        </p:sp>
        <p:pic>
          <p:nvPicPr>
            <p:cNvPr id="88" name="Picture 15" descr="A person holding a sign&#10;&#10;Description automatically generated">
              <a:extLst>
                <a:ext uri="{FF2B5EF4-FFF2-40B4-BE49-F238E27FC236}">
                  <a16:creationId xmlns:a16="http://schemas.microsoft.com/office/drawing/2014/main" id="{F3215382-4A46-4EA6-BB60-20057C71138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5657" y="3942848"/>
              <a:ext cx="2257056" cy="12970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Rectangle 3">
              <a:extLst>
                <a:ext uri="{FF2B5EF4-FFF2-40B4-BE49-F238E27FC236}">
                  <a16:creationId xmlns:a16="http://schemas.microsoft.com/office/drawing/2014/main" id="{ADF960A7-BFA7-4B18-908B-18AC79D2F1E3}"/>
                </a:ext>
              </a:extLst>
            </p:cNvPr>
            <p:cNvSpPr txBox="1">
              <a:spLocks noChangeArrowheads="1"/>
            </p:cNvSpPr>
            <p:nvPr/>
          </p:nvSpPr>
          <p:spPr bwMode="auto">
            <a:xfrm>
              <a:off x="394907" y="5489869"/>
              <a:ext cx="2673311" cy="307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defRPr/>
              </a:pPr>
              <a:r>
                <a:rPr lang="en-US" altLang="zh-CN" sz="1100" b="0" kern="0" dirty="0">
                  <a:solidFill>
                    <a:srgbClr val="000000"/>
                  </a:solidFill>
                  <a:latin typeface="+mn-lt"/>
                  <a:cs typeface="Arial" panose="020B0604020202020204" pitchFamily="34" charset="0"/>
                </a:rPr>
                <a:t>5. Vital signs / Liveness</a:t>
              </a:r>
            </a:p>
          </p:txBody>
        </p:sp>
        <p:pic>
          <p:nvPicPr>
            <p:cNvPr id="94" name="Picture 2" descr="C:\Users\h00316112\AppData\Roaming\eSpace_Desktop\UserData\h00316112\imagefiles\D3EE7218-AB6E-4238-BB79-A58290481493.png">
              <a:extLst>
                <a:ext uri="{FF2B5EF4-FFF2-40B4-BE49-F238E27FC236}">
                  <a16:creationId xmlns:a16="http://schemas.microsoft.com/office/drawing/2014/main" id="{129ED183-544F-4917-B5EF-056C5A29695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5657" y="1900944"/>
              <a:ext cx="1846798" cy="13430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Rectangle 3">
              <a:extLst>
                <a:ext uri="{FF2B5EF4-FFF2-40B4-BE49-F238E27FC236}">
                  <a16:creationId xmlns:a16="http://schemas.microsoft.com/office/drawing/2014/main" id="{2B116342-C067-47F7-BD7B-EAFBAC673CBF}"/>
                </a:ext>
              </a:extLst>
            </p:cNvPr>
            <p:cNvSpPr txBox="1">
              <a:spLocks noChangeArrowheads="1"/>
            </p:cNvSpPr>
            <p:nvPr/>
          </p:nvSpPr>
          <p:spPr bwMode="auto">
            <a:xfrm>
              <a:off x="190544" y="3411203"/>
              <a:ext cx="2732169" cy="36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defRPr/>
              </a:pPr>
              <a:r>
                <a:rPr lang="en-US" altLang="zh-CN" sz="1100" b="0" kern="0" dirty="0">
                  <a:solidFill>
                    <a:srgbClr val="000000"/>
                  </a:solidFill>
                  <a:latin typeface="+mn-lt"/>
                  <a:cs typeface="Arial" panose="020B0604020202020204" pitchFamily="34" charset="0"/>
                </a:rPr>
                <a:t>1. Smart home</a:t>
              </a:r>
            </a:p>
          </p:txBody>
        </p:sp>
        <p:pic>
          <p:nvPicPr>
            <p:cNvPr id="96" name="Picture 4" descr="âInteractive controlâçå¾çæç´¢ç»æ">
              <a:extLst>
                <a:ext uri="{FF2B5EF4-FFF2-40B4-BE49-F238E27FC236}">
                  <a16:creationId xmlns:a16="http://schemas.microsoft.com/office/drawing/2014/main" id="{318621BC-C393-4D94-8890-9C2DEA1AE88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97703" y="1952127"/>
              <a:ext cx="2308859" cy="12425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Rectangle 3">
              <a:extLst>
                <a:ext uri="{FF2B5EF4-FFF2-40B4-BE49-F238E27FC236}">
                  <a16:creationId xmlns:a16="http://schemas.microsoft.com/office/drawing/2014/main" id="{FA44F387-DF2B-4AFD-A240-0F4AA1F92B14}"/>
                </a:ext>
              </a:extLst>
            </p:cNvPr>
            <p:cNvSpPr txBox="1">
              <a:spLocks noChangeArrowheads="1"/>
            </p:cNvSpPr>
            <p:nvPr/>
          </p:nvSpPr>
          <p:spPr bwMode="auto">
            <a:xfrm>
              <a:off x="5846064" y="3433762"/>
              <a:ext cx="3318231" cy="31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defRPr/>
              </a:pPr>
              <a:r>
                <a:rPr lang="en-US" altLang="zh-CN" sz="1100" b="0" kern="0" dirty="0">
                  <a:solidFill>
                    <a:srgbClr val="000000"/>
                  </a:solidFill>
                  <a:latin typeface="+mn-lt"/>
                  <a:cs typeface="Arial" panose="020B0604020202020204" pitchFamily="34" charset="0"/>
                </a:rPr>
                <a:t>3. Gesture recognition</a:t>
              </a:r>
            </a:p>
          </p:txBody>
        </p:sp>
        <p:sp>
          <p:nvSpPr>
            <p:cNvPr id="98" name="Rectangle 3">
              <a:extLst>
                <a:ext uri="{FF2B5EF4-FFF2-40B4-BE49-F238E27FC236}">
                  <a16:creationId xmlns:a16="http://schemas.microsoft.com/office/drawing/2014/main" id="{05AAD8AC-8123-46DE-A838-0452D381FB29}"/>
                </a:ext>
              </a:extLst>
            </p:cNvPr>
            <p:cNvSpPr txBox="1">
              <a:spLocks noChangeArrowheads="1"/>
            </p:cNvSpPr>
            <p:nvPr/>
          </p:nvSpPr>
          <p:spPr bwMode="auto">
            <a:xfrm>
              <a:off x="9362795" y="3433762"/>
              <a:ext cx="2319220" cy="337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defRPr/>
              </a:pPr>
              <a:r>
                <a:rPr lang="en-US" altLang="zh-CN" sz="1100" b="0" kern="0" dirty="0">
                  <a:solidFill>
                    <a:srgbClr val="000000"/>
                  </a:solidFill>
                  <a:latin typeface="+mn-lt"/>
                  <a:cs typeface="Arial" panose="020B0604020202020204" pitchFamily="34" charset="0"/>
                </a:rPr>
                <a:t>4. Gaming control</a:t>
              </a:r>
            </a:p>
          </p:txBody>
        </p:sp>
        <p:pic>
          <p:nvPicPr>
            <p:cNvPr id="106" name="Picture 2" descr="visual privacy | Risk Management Monitor">
              <a:extLst>
                <a:ext uri="{FF2B5EF4-FFF2-40B4-BE49-F238E27FC236}">
                  <a16:creationId xmlns:a16="http://schemas.microsoft.com/office/drawing/2014/main" id="{019B178A-EFB8-4EA8-9EE3-D20553936F0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1952129"/>
              <a:ext cx="1684976" cy="11560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7" name="Rectangle 3">
              <a:extLst>
                <a:ext uri="{FF2B5EF4-FFF2-40B4-BE49-F238E27FC236}">
                  <a16:creationId xmlns:a16="http://schemas.microsoft.com/office/drawing/2014/main" id="{8EF2A497-7CBE-457D-A052-83DA0E56A667}"/>
                </a:ext>
              </a:extLst>
            </p:cNvPr>
            <p:cNvSpPr txBox="1">
              <a:spLocks noChangeArrowheads="1"/>
            </p:cNvSpPr>
            <p:nvPr/>
          </p:nvSpPr>
          <p:spPr bwMode="auto">
            <a:xfrm>
              <a:off x="9030985" y="5465203"/>
              <a:ext cx="2725635" cy="356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defRPr/>
              </a:pPr>
              <a:r>
                <a:rPr lang="en-US" altLang="zh-CN" sz="1100" b="0" kern="0" dirty="0">
                  <a:solidFill>
                    <a:srgbClr val="000000"/>
                  </a:solidFill>
                  <a:latin typeface="+mn-lt"/>
                  <a:cs typeface="Arial" panose="020B0604020202020204" pitchFamily="34" charset="0"/>
                </a:rPr>
                <a:t>8. Sneeze sensing</a:t>
              </a:r>
            </a:p>
          </p:txBody>
        </p:sp>
        <p:sp>
          <p:nvSpPr>
            <p:cNvPr id="108" name="圆角矩形 68">
              <a:extLst>
                <a:ext uri="{FF2B5EF4-FFF2-40B4-BE49-F238E27FC236}">
                  <a16:creationId xmlns:a16="http://schemas.microsoft.com/office/drawing/2014/main" id="{E5052B6F-3DB0-4508-BE0B-288F8DD5C2D6}"/>
                </a:ext>
              </a:extLst>
            </p:cNvPr>
            <p:cNvSpPr>
              <a:spLocks noChangeArrowheads="1"/>
            </p:cNvSpPr>
            <p:nvPr/>
          </p:nvSpPr>
          <p:spPr bwMode="auto">
            <a:xfrm>
              <a:off x="234808" y="1858628"/>
              <a:ext cx="11768886" cy="3938466"/>
            </a:xfrm>
            <a:prstGeom prst="roundRect">
              <a:avLst>
                <a:gd name="adj" fmla="val 2590"/>
              </a:avLst>
            </a:prstGeom>
            <a:noFill/>
            <a:ln w="12700" algn="ctr">
              <a:solidFill>
                <a:srgbClr val="FFFFFF">
                  <a:lumMod val="50000"/>
                </a:srgbClr>
              </a:solidFill>
              <a:prstDash val="sysDash"/>
              <a:round/>
              <a:headEnd/>
              <a:tailEnd/>
            </a:ln>
          </p:spPr>
          <p:txBody>
            <a:bodyPr lIns="89842" tIns="44919" rIns="89842" bIns="44919"/>
            <a:lstStyle/>
            <a:p>
              <a:pPr marL="0" marR="0" lvl="0" indent="0" defTabSz="967162" eaLnBrk="1" fontAlgn="base" latinLnBrk="0" hangingPunct="1">
                <a:lnSpc>
                  <a:spcPct val="100000"/>
                </a:lnSpc>
                <a:spcBef>
                  <a:spcPct val="0"/>
                </a:spcBef>
                <a:spcAft>
                  <a:spcPct val="0"/>
                </a:spcAft>
                <a:buClr>
                  <a:srgbClr val="CC9900"/>
                </a:buClr>
                <a:buSzTx/>
                <a:buFontTx/>
                <a:buNone/>
                <a:tabLst/>
                <a:defRPr/>
              </a:pPr>
              <a:endParaRPr kumimoji="0" lang="zh-CN" altLang="en-US" sz="1800" b="1" i="0" u="none" strike="noStrike" kern="0" cap="none" spc="0" normalizeH="0" baseline="0" noProof="0" dirty="0">
                <a:ln>
                  <a:noFill/>
                </a:ln>
                <a:solidFill>
                  <a:srgbClr val="000000"/>
                </a:solidFill>
                <a:effectLst/>
                <a:uLnTx/>
                <a:uFillTx/>
                <a:cs typeface="Arial" panose="020B0604020202020204" pitchFamily="34" charset="0"/>
              </a:endParaRPr>
            </a:p>
          </p:txBody>
        </p:sp>
        <p:pic>
          <p:nvPicPr>
            <p:cNvPr id="109" name="图片 108">
              <a:extLst>
                <a:ext uri="{FF2B5EF4-FFF2-40B4-BE49-F238E27FC236}">
                  <a16:creationId xmlns:a16="http://schemas.microsoft.com/office/drawing/2014/main" id="{005E0D20-C956-4EB7-B16D-622927C44195}"/>
                </a:ext>
              </a:extLst>
            </p:cNvPr>
            <p:cNvPicPr>
              <a:picLocks noChangeAspect="1"/>
            </p:cNvPicPr>
            <p:nvPr/>
          </p:nvPicPr>
          <p:blipFill>
            <a:blip r:embed="rId11"/>
            <a:stretch>
              <a:fillRect/>
            </a:stretch>
          </p:blipFill>
          <p:spPr>
            <a:xfrm>
              <a:off x="9164295" y="3992227"/>
              <a:ext cx="2790017" cy="1242776"/>
            </a:xfrm>
            <a:prstGeom prst="rect">
              <a:avLst/>
            </a:prstGeom>
            <a:ln>
              <a:noFill/>
            </a:ln>
            <a:effectLst>
              <a:softEdge rad="112500"/>
            </a:effectLst>
          </p:spPr>
        </p:pic>
      </p:grpSp>
      <p:sp>
        <p:nvSpPr>
          <p:cNvPr id="110" name="矩形 109">
            <a:extLst>
              <a:ext uri="{FF2B5EF4-FFF2-40B4-BE49-F238E27FC236}">
                <a16:creationId xmlns:a16="http://schemas.microsoft.com/office/drawing/2014/main" id="{0CF18FBD-A1DF-4BBB-85FD-270AA4B83D6C}"/>
              </a:ext>
            </a:extLst>
          </p:cNvPr>
          <p:cNvSpPr/>
          <p:nvPr/>
        </p:nvSpPr>
        <p:spPr>
          <a:xfrm>
            <a:off x="478436" y="1085866"/>
            <a:ext cx="11768886" cy="369332"/>
          </a:xfrm>
          <a:prstGeom prst="rect">
            <a:avLst/>
          </a:prstGeom>
          <a:noFill/>
        </p:spPr>
        <p:txBody>
          <a:bodyPr wrap="square">
            <a:spAutoFit/>
          </a:bodyPr>
          <a:lstStyle/>
          <a:p>
            <a:r>
              <a:rPr lang="en-US" altLang="zh-CN" dirty="0">
                <a:cs typeface="Arial" panose="020B0604020202020204" pitchFamily="34" charset="0"/>
              </a:rPr>
              <a:t>Use cases:</a:t>
            </a:r>
            <a:endParaRPr lang="zh-CN" altLang="en-US" dirty="0">
              <a:cs typeface="Arial" panose="020B0604020202020204" pitchFamily="34" charset="0"/>
            </a:endParaRPr>
          </a:p>
        </p:txBody>
      </p:sp>
      <p:sp>
        <p:nvSpPr>
          <p:cNvPr id="25" name="Date Placeholder 4">
            <a:extLst>
              <a:ext uri="{FF2B5EF4-FFF2-40B4-BE49-F238E27FC236}">
                <a16:creationId xmlns:a16="http://schemas.microsoft.com/office/drawing/2014/main" id="{0A782442-27BB-427F-BB2E-EF56342545B3}"/>
              </a:ext>
            </a:extLst>
          </p:cNvPr>
          <p:cNvSpPr>
            <a:spLocks noGrp="1"/>
          </p:cNvSpPr>
          <p:nvPr>
            <p:ph type="dt" sz="half" idx="16"/>
          </p:nvPr>
        </p:nvSpPr>
        <p:spPr>
          <a:xfrm>
            <a:off x="5598213" y="6426104"/>
            <a:ext cx="995579" cy="210312"/>
          </a:xfrm>
        </p:spPr>
        <p:txBody>
          <a:bodyPr/>
          <a:lstStyle/>
          <a:p>
            <a:pPr>
              <a:defRPr/>
            </a:pPr>
            <a:r>
              <a:rPr lang="en-US" altLang="ja-JP" sz="1400" b="1" dirty="0">
                <a:solidFill>
                  <a:schemeClr val="accent4"/>
                </a:solidFill>
              </a:rPr>
              <a:t>January  2025</a:t>
            </a:r>
            <a:endParaRPr lang="en-US" sz="1400" b="1" dirty="0">
              <a:solidFill>
                <a:schemeClr val="accent4"/>
              </a:solidFill>
            </a:endParaRPr>
          </a:p>
        </p:txBody>
      </p:sp>
      <p:sp>
        <p:nvSpPr>
          <p:cNvPr id="26" name="Slide Number Placeholder 2">
            <a:extLst>
              <a:ext uri="{FF2B5EF4-FFF2-40B4-BE49-F238E27FC236}">
                <a16:creationId xmlns:a16="http://schemas.microsoft.com/office/drawing/2014/main" id="{D0FE2988-FC68-498B-901D-811D955441EA}"/>
              </a:ext>
            </a:extLst>
          </p:cNvPr>
          <p:cNvSpPr>
            <a:spLocks noGrp="1"/>
          </p:cNvSpPr>
          <p:nvPr>
            <p:ph type="sldNum" sz="quarter" idx="15"/>
          </p:nvPr>
        </p:nvSpPr>
        <p:spPr>
          <a:xfrm>
            <a:off x="11049003" y="6430872"/>
            <a:ext cx="533399" cy="232147"/>
          </a:xfrm>
        </p:spPr>
        <p:txBody>
          <a:bodyPr/>
          <a:lstStyle/>
          <a:p>
            <a:pPr>
              <a:defRPr/>
            </a:pPr>
            <a:fld id="{1F2884EB-C6E3-684C-A39B-0E652C4E0E60}" type="slidenum">
              <a:rPr lang="en-US" smtClean="0"/>
              <a:pPr>
                <a:defRPr/>
              </a:pPr>
              <a:t>14</a:t>
            </a:fld>
            <a:endParaRPr lang="en-US" dirty="0"/>
          </a:p>
        </p:txBody>
      </p:sp>
    </p:spTree>
    <p:extLst>
      <p:ext uri="{BB962C8B-B14F-4D97-AF65-F5344CB8AC3E}">
        <p14:creationId xmlns:p14="http://schemas.microsoft.com/office/powerpoint/2010/main" val="2440448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62000" y="2209800"/>
            <a:ext cx="9067800" cy="3384069"/>
          </a:xfrm>
          <a:prstGeom prst="rect">
            <a:avLst/>
          </a:prstGeom>
        </p:spPr>
      </p:pic>
      <p:sp>
        <p:nvSpPr>
          <p:cNvPr id="3" name="Title 2"/>
          <p:cNvSpPr>
            <a:spLocks noGrp="1"/>
          </p:cNvSpPr>
          <p:nvPr>
            <p:ph type="title"/>
          </p:nvPr>
        </p:nvSpPr>
        <p:spPr/>
        <p:txBody>
          <a:bodyPr>
            <a:normAutofit/>
          </a:bodyPr>
          <a:lstStyle/>
          <a:p>
            <a:r>
              <a:rPr lang="en-GB" b="1" dirty="0"/>
              <a:t>802.11bh</a:t>
            </a:r>
            <a:r>
              <a:rPr lang="en-GB" dirty="0"/>
              <a:t> Randomized and Changing MAC addresses (RCM)</a:t>
            </a:r>
          </a:p>
        </p:txBody>
      </p:sp>
      <p:sp>
        <p:nvSpPr>
          <p:cNvPr id="21" name="Rectangle 3"/>
          <p:cNvSpPr txBox="1">
            <a:spLocks noChangeArrowheads="1"/>
          </p:cNvSpPr>
          <p:nvPr/>
        </p:nvSpPr>
        <p:spPr bwMode="auto">
          <a:xfrm>
            <a:off x="258280" y="5334000"/>
            <a:ext cx="11672268" cy="867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9906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225425" lvl="1" indent="0">
              <a:lnSpc>
                <a:spcPct val="90000"/>
              </a:lnSpc>
              <a:spcBef>
                <a:spcPts val="800"/>
              </a:spcBef>
              <a:buNone/>
            </a:pPr>
            <a:r>
              <a:rPr lang="en-US" sz="1800" dirty="0">
                <a:latin typeface="+mn-lt"/>
                <a:ea typeface="+mn-ea"/>
              </a:rPr>
              <a:t>MAC address randomization can undermine the network’s ability to steer the device to the best connection point, or to recognize the device and provide differentiated access in secure environments, pay-for-bandwidth scenarios, etc.</a:t>
            </a:r>
          </a:p>
        </p:txBody>
      </p:sp>
      <p:sp>
        <p:nvSpPr>
          <p:cNvPr id="6" name="TextBox 5"/>
          <p:cNvSpPr txBox="1"/>
          <p:nvPr/>
        </p:nvSpPr>
        <p:spPr>
          <a:xfrm>
            <a:off x="685800" y="874313"/>
            <a:ext cx="10896601" cy="1676400"/>
          </a:xfrm>
          <a:prstGeom prst="rect">
            <a:avLst/>
          </a:prstGeom>
          <a:noFill/>
        </p:spPr>
        <p:txBody>
          <a:bodyPr wrap="none" lIns="0" tIns="0" rIns="0" bIns="0" rtlCol="0">
            <a:noAutofit/>
          </a:bodyPr>
          <a:lstStyle/>
          <a:p>
            <a:endParaRPr lang="en-GB" dirty="0"/>
          </a:p>
          <a:p>
            <a:r>
              <a:rPr lang="en-US" dirty="0"/>
              <a:t>A MAC address is a physical hardware identifier that is assigned by the hardware manufacturer  to a </a:t>
            </a:r>
          </a:p>
          <a:p>
            <a:r>
              <a:rPr lang="en-US" dirty="0"/>
              <a:t>network device (Ethernet, Wireless, and Bluetooth as examples) </a:t>
            </a:r>
          </a:p>
          <a:p>
            <a:endParaRPr lang="en-US" dirty="0"/>
          </a:p>
          <a:p>
            <a:r>
              <a:rPr lang="en-US" dirty="0"/>
              <a:t>To protect user privacy, there is a growing trend to randomize the client device’s MAC address, which </a:t>
            </a:r>
          </a:p>
          <a:p>
            <a:r>
              <a:rPr lang="en-US" dirty="0"/>
              <a:t>can otherwise be “snooped” by third-parties and used to track the user’s movements and potentially actions.</a:t>
            </a:r>
          </a:p>
          <a:p>
            <a:endParaRPr lang="en-GB" dirty="0"/>
          </a:p>
        </p:txBody>
      </p:sp>
      <p:sp>
        <p:nvSpPr>
          <p:cNvPr id="8" name="Date Placeholder 4">
            <a:extLst>
              <a:ext uri="{FF2B5EF4-FFF2-40B4-BE49-F238E27FC236}">
                <a16:creationId xmlns:a16="http://schemas.microsoft.com/office/drawing/2014/main" id="{00A3D0F5-B1B8-46C2-9BFD-EF80A3324B0F}"/>
              </a:ext>
            </a:extLst>
          </p:cNvPr>
          <p:cNvSpPr>
            <a:spLocks noGrp="1"/>
          </p:cNvSpPr>
          <p:nvPr>
            <p:ph type="dt" sz="half" idx="16"/>
          </p:nvPr>
        </p:nvSpPr>
        <p:spPr>
          <a:xfrm>
            <a:off x="5598213" y="6426104"/>
            <a:ext cx="995579" cy="210312"/>
          </a:xfrm>
        </p:spPr>
        <p:txBody>
          <a:bodyPr/>
          <a:lstStyle/>
          <a:p>
            <a:pPr>
              <a:defRPr/>
            </a:pPr>
            <a:r>
              <a:rPr lang="en-US" altLang="ja-JP" sz="1400" b="1" dirty="0">
                <a:solidFill>
                  <a:schemeClr val="accent4"/>
                </a:solidFill>
              </a:rPr>
              <a:t>January  2025</a:t>
            </a:r>
            <a:endParaRPr lang="en-US" sz="1400" b="1" dirty="0">
              <a:solidFill>
                <a:schemeClr val="accent4"/>
              </a:solidFill>
            </a:endParaRPr>
          </a:p>
        </p:txBody>
      </p:sp>
      <p:sp>
        <p:nvSpPr>
          <p:cNvPr id="9" name="Slide Number Placeholder 2">
            <a:extLst>
              <a:ext uri="{FF2B5EF4-FFF2-40B4-BE49-F238E27FC236}">
                <a16:creationId xmlns:a16="http://schemas.microsoft.com/office/drawing/2014/main" id="{4184CD85-268F-46C7-B1FB-42626EF1708D}"/>
              </a:ext>
            </a:extLst>
          </p:cNvPr>
          <p:cNvSpPr>
            <a:spLocks noGrp="1"/>
          </p:cNvSpPr>
          <p:nvPr>
            <p:ph type="sldNum" sz="quarter" idx="15"/>
          </p:nvPr>
        </p:nvSpPr>
        <p:spPr>
          <a:xfrm>
            <a:off x="11049003" y="6430872"/>
            <a:ext cx="533399" cy="232147"/>
          </a:xfrm>
        </p:spPr>
        <p:txBody>
          <a:bodyPr/>
          <a:lstStyle/>
          <a:p>
            <a:pPr>
              <a:defRPr/>
            </a:pPr>
            <a:fld id="{1F2884EB-C6E3-684C-A39B-0E652C4E0E60}" type="slidenum">
              <a:rPr lang="en-US" smtClean="0"/>
              <a:pPr>
                <a:defRPr/>
              </a:pPr>
              <a:t>15</a:t>
            </a:fld>
            <a:endParaRPr lang="en-US" dirty="0"/>
          </a:p>
        </p:txBody>
      </p:sp>
    </p:spTree>
    <p:extLst>
      <p:ext uri="{BB962C8B-B14F-4D97-AF65-F5344CB8AC3E}">
        <p14:creationId xmlns:p14="http://schemas.microsoft.com/office/powerpoint/2010/main" val="1132681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b="1" dirty="0"/>
              <a:t>802.11bh</a:t>
            </a:r>
            <a:r>
              <a:rPr lang="en-GB" dirty="0"/>
              <a:t> Randomized and Changing MAC addresses (RCM)</a:t>
            </a:r>
          </a:p>
        </p:txBody>
      </p:sp>
      <p:sp>
        <p:nvSpPr>
          <p:cNvPr id="21" name="Rectangle 3"/>
          <p:cNvSpPr txBox="1">
            <a:spLocks noChangeArrowheads="1"/>
          </p:cNvSpPr>
          <p:nvPr/>
        </p:nvSpPr>
        <p:spPr bwMode="auto">
          <a:xfrm>
            <a:off x="381000" y="1524000"/>
            <a:ext cx="4267200" cy="478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9906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225425" lvl="1" indent="0">
              <a:lnSpc>
                <a:spcPct val="90000"/>
              </a:lnSpc>
              <a:spcBef>
                <a:spcPts val="1200"/>
              </a:spcBef>
              <a:buNone/>
            </a:pPr>
            <a:r>
              <a:rPr lang="en-US" dirty="0">
                <a:latin typeface="+mn-lt"/>
                <a:ea typeface="+mn-ea"/>
              </a:rPr>
              <a:t>Impacted use cases include:</a:t>
            </a:r>
          </a:p>
          <a:p>
            <a:pPr marL="568325" lvl="1" indent="-342900">
              <a:lnSpc>
                <a:spcPct val="90000"/>
              </a:lnSpc>
              <a:spcBef>
                <a:spcPts val="1200"/>
              </a:spcBef>
              <a:buFont typeface="Arial" panose="020B0604020202020204" pitchFamily="34" charset="0"/>
              <a:buChar char="•"/>
            </a:pPr>
            <a:r>
              <a:rPr lang="en-US" dirty="0">
                <a:latin typeface="+mn-lt"/>
                <a:ea typeface="+mn-ea"/>
              </a:rPr>
              <a:t>Steering a client device to the best connection point</a:t>
            </a:r>
          </a:p>
          <a:p>
            <a:pPr marL="568325" lvl="1" indent="-342900">
              <a:lnSpc>
                <a:spcPct val="90000"/>
              </a:lnSpc>
              <a:spcBef>
                <a:spcPts val="1200"/>
              </a:spcBef>
              <a:buFont typeface="Arial" panose="020B0604020202020204" pitchFamily="34" charset="0"/>
              <a:buChar char="•"/>
            </a:pPr>
            <a:r>
              <a:rPr lang="en-US" dirty="0">
                <a:latin typeface="+mn-lt"/>
                <a:ea typeface="+mn-ea"/>
              </a:rPr>
              <a:t>Recognizing the device, to provide personalized home automation</a:t>
            </a:r>
          </a:p>
          <a:p>
            <a:pPr marL="568325" lvl="1" indent="-342900">
              <a:lnSpc>
                <a:spcPct val="90000"/>
              </a:lnSpc>
              <a:spcBef>
                <a:spcPts val="1200"/>
              </a:spcBef>
              <a:buFont typeface="Arial" panose="020B0604020202020204" pitchFamily="34" charset="0"/>
              <a:buChar char="•"/>
            </a:pPr>
            <a:r>
              <a:rPr lang="en-US" dirty="0">
                <a:latin typeface="+mn-lt"/>
                <a:ea typeface="+mn-ea"/>
              </a:rPr>
              <a:t>Access to pay services, or differentiated levels of service</a:t>
            </a:r>
          </a:p>
          <a:p>
            <a:pPr marL="568325" lvl="1" indent="-342900">
              <a:lnSpc>
                <a:spcPct val="90000"/>
              </a:lnSpc>
              <a:spcBef>
                <a:spcPts val="1200"/>
              </a:spcBef>
              <a:buFont typeface="Arial" panose="020B0604020202020204" pitchFamily="34" charset="0"/>
              <a:buChar char="•"/>
            </a:pPr>
            <a:r>
              <a:rPr lang="en-US" dirty="0">
                <a:latin typeface="+mn-lt"/>
                <a:ea typeface="+mn-ea"/>
              </a:rPr>
              <a:t>Customer support and troubleshooting</a:t>
            </a:r>
          </a:p>
          <a:p>
            <a:pPr marL="568325" lvl="1" indent="-342900">
              <a:lnSpc>
                <a:spcPct val="90000"/>
              </a:lnSpc>
              <a:spcBef>
                <a:spcPts val="800"/>
              </a:spcBef>
              <a:buFont typeface="Arial" panose="020B0604020202020204" pitchFamily="34" charset="0"/>
              <a:buChar char="•"/>
            </a:pPr>
            <a:endParaRPr lang="en-US" sz="2400" dirty="0">
              <a:latin typeface="+mn-lt"/>
              <a:ea typeface="+mn-ea"/>
            </a:endParaRPr>
          </a:p>
        </p:txBody>
      </p:sp>
      <p:pic>
        <p:nvPicPr>
          <p:cNvPr id="4" name="Picture 3"/>
          <p:cNvPicPr>
            <a:picLocks noChangeAspect="1"/>
          </p:cNvPicPr>
          <p:nvPr/>
        </p:nvPicPr>
        <p:blipFill>
          <a:blip r:embed="rId3"/>
          <a:stretch>
            <a:fillRect/>
          </a:stretch>
        </p:blipFill>
        <p:spPr>
          <a:xfrm>
            <a:off x="5712915" y="1910855"/>
            <a:ext cx="6100171" cy="3670758"/>
          </a:xfrm>
          <a:prstGeom prst="rect">
            <a:avLst/>
          </a:prstGeom>
        </p:spPr>
      </p:pic>
      <p:sp>
        <p:nvSpPr>
          <p:cNvPr id="6" name="TextBox 5"/>
          <p:cNvSpPr txBox="1"/>
          <p:nvPr/>
        </p:nvSpPr>
        <p:spPr>
          <a:xfrm>
            <a:off x="7772400" y="1315049"/>
            <a:ext cx="2971798" cy="311919"/>
          </a:xfrm>
          <a:prstGeom prst="rect">
            <a:avLst/>
          </a:prstGeom>
          <a:noFill/>
        </p:spPr>
        <p:txBody>
          <a:bodyPr wrap="none" lIns="0" tIns="0" rIns="0" bIns="0" rtlCol="0">
            <a:noAutofit/>
          </a:bodyPr>
          <a:lstStyle/>
          <a:p>
            <a:pPr>
              <a:lnSpc>
                <a:spcPct val="90000"/>
              </a:lnSpc>
            </a:pPr>
            <a:r>
              <a:rPr lang="en-US" dirty="0"/>
              <a:t>Client Steering Use Case</a:t>
            </a:r>
            <a:endParaRPr lang="en-GB" dirty="0"/>
          </a:p>
        </p:txBody>
      </p:sp>
      <p:sp>
        <p:nvSpPr>
          <p:cNvPr id="9" name="Date Placeholder 4">
            <a:extLst>
              <a:ext uri="{FF2B5EF4-FFF2-40B4-BE49-F238E27FC236}">
                <a16:creationId xmlns:a16="http://schemas.microsoft.com/office/drawing/2014/main" id="{5358CFB3-7B80-4D47-B368-59759D4C5316}"/>
              </a:ext>
            </a:extLst>
          </p:cNvPr>
          <p:cNvSpPr>
            <a:spLocks noGrp="1"/>
          </p:cNvSpPr>
          <p:nvPr>
            <p:ph type="dt" sz="half" idx="16"/>
          </p:nvPr>
        </p:nvSpPr>
        <p:spPr>
          <a:xfrm>
            <a:off x="5598213" y="6426104"/>
            <a:ext cx="995579" cy="210312"/>
          </a:xfrm>
        </p:spPr>
        <p:txBody>
          <a:bodyPr/>
          <a:lstStyle/>
          <a:p>
            <a:pPr>
              <a:defRPr/>
            </a:pPr>
            <a:r>
              <a:rPr lang="en-US" altLang="ja-JP" sz="1400" b="1" dirty="0">
                <a:solidFill>
                  <a:schemeClr val="accent4"/>
                </a:solidFill>
              </a:rPr>
              <a:t>January  2025</a:t>
            </a:r>
            <a:endParaRPr lang="en-US" sz="1400" b="1" dirty="0">
              <a:solidFill>
                <a:schemeClr val="accent4"/>
              </a:solidFill>
            </a:endParaRPr>
          </a:p>
        </p:txBody>
      </p:sp>
      <p:sp>
        <p:nvSpPr>
          <p:cNvPr id="10" name="Slide Number Placeholder 2">
            <a:extLst>
              <a:ext uri="{FF2B5EF4-FFF2-40B4-BE49-F238E27FC236}">
                <a16:creationId xmlns:a16="http://schemas.microsoft.com/office/drawing/2014/main" id="{68B7191F-105C-46DC-8ED0-2B3CD9DF01BE}"/>
              </a:ext>
            </a:extLst>
          </p:cNvPr>
          <p:cNvSpPr>
            <a:spLocks noGrp="1"/>
          </p:cNvSpPr>
          <p:nvPr>
            <p:ph type="sldNum" sz="quarter" idx="15"/>
          </p:nvPr>
        </p:nvSpPr>
        <p:spPr>
          <a:xfrm>
            <a:off x="11049003" y="6430872"/>
            <a:ext cx="533399" cy="232147"/>
          </a:xfrm>
        </p:spPr>
        <p:txBody>
          <a:bodyPr/>
          <a:lstStyle/>
          <a:p>
            <a:pPr>
              <a:defRPr/>
            </a:pPr>
            <a:fld id="{1F2884EB-C6E3-684C-A39B-0E652C4E0E60}" type="slidenum">
              <a:rPr lang="en-US" smtClean="0"/>
              <a:pPr>
                <a:defRPr/>
              </a:pPr>
              <a:t>16</a:t>
            </a:fld>
            <a:endParaRPr lang="en-US" dirty="0"/>
          </a:p>
        </p:txBody>
      </p:sp>
    </p:spTree>
    <p:extLst>
      <p:ext uri="{BB962C8B-B14F-4D97-AF65-F5344CB8AC3E}">
        <p14:creationId xmlns:p14="http://schemas.microsoft.com/office/powerpoint/2010/main" val="333834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389598" y="809198"/>
            <a:ext cx="4192802" cy="296396"/>
          </a:xfrm>
          <a:prstGeom prst="rect">
            <a:avLst/>
          </a:prstGeom>
          <a:solidFill>
            <a:srgbClr val="92D050"/>
          </a:solidFill>
        </p:spPr>
        <p:txBody>
          <a:bodyPr wrap="none" lIns="0" tIns="0" rIns="0" bIns="0" rtlCol="0">
            <a:noAutofit/>
          </a:bodyPr>
          <a:lstStyle/>
          <a:p>
            <a:pPr>
              <a:lnSpc>
                <a:spcPct val="90000"/>
              </a:lnSpc>
            </a:pPr>
            <a:endParaRPr lang="en-GB" dirty="0"/>
          </a:p>
        </p:txBody>
      </p:sp>
      <p:sp>
        <p:nvSpPr>
          <p:cNvPr id="3" name="Title 2"/>
          <p:cNvSpPr>
            <a:spLocks noGrp="1"/>
          </p:cNvSpPr>
          <p:nvPr>
            <p:ph type="title"/>
          </p:nvPr>
        </p:nvSpPr>
        <p:spPr/>
        <p:txBody>
          <a:bodyPr>
            <a:normAutofit/>
          </a:bodyPr>
          <a:lstStyle/>
          <a:p>
            <a:r>
              <a:rPr lang="en-GB" b="1" dirty="0"/>
              <a:t>802.11bi</a:t>
            </a:r>
            <a:r>
              <a:rPr lang="en-GB" dirty="0"/>
              <a:t> Enhanced Data Privacy (EDP)</a:t>
            </a:r>
          </a:p>
        </p:txBody>
      </p:sp>
      <p:sp>
        <p:nvSpPr>
          <p:cNvPr id="21" name="Rectangle 3"/>
          <p:cNvSpPr txBox="1">
            <a:spLocks noChangeArrowheads="1"/>
          </p:cNvSpPr>
          <p:nvPr/>
        </p:nvSpPr>
        <p:spPr bwMode="auto">
          <a:xfrm>
            <a:off x="517201" y="980873"/>
            <a:ext cx="4992958" cy="4657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9906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0" indent="0">
              <a:buNone/>
            </a:pPr>
            <a:br>
              <a:rPr lang="en-US" altLang="zh-CN" sz="1400" dirty="0">
                <a:latin typeface="+mn-lt"/>
              </a:rPr>
            </a:br>
            <a:r>
              <a:rPr lang="en-US" sz="2000" b="0" dirty="0">
                <a:latin typeface="+mn-lt"/>
              </a:rPr>
              <a:t>Defines new mechanisms to improve user privacy</a:t>
            </a:r>
          </a:p>
          <a:p>
            <a:r>
              <a:rPr lang="en-US" sz="2000" b="0" dirty="0">
                <a:latin typeface="+mn-lt"/>
              </a:rPr>
              <a:t>Today, IEEE </a:t>
            </a:r>
            <a:r>
              <a:rPr lang="en-US" sz="2000" b="0" dirty="0" err="1">
                <a:latin typeface="+mn-lt"/>
              </a:rPr>
              <a:t>Std</a:t>
            </a:r>
            <a:r>
              <a:rPr lang="en-US" sz="2000" b="0" dirty="0">
                <a:latin typeface="+mn-lt"/>
              </a:rPr>
              <a:t> 802.11aq-2018 defines MAC address randomization and specific requirements to prevent device tracking using passive observation of PHY, MAC protocol fields. </a:t>
            </a:r>
            <a:br>
              <a:rPr lang="en-US" sz="2000" b="0" dirty="0">
                <a:latin typeface="+mn-lt"/>
              </a:rPr>
            </a:br>
            <a:endParaRPr lang="en-US" sz="2000" b="0" dirty="0">
              <a:latin typeface="+mn-lt"/>
            </a:endParaRPr>
          </a:p>
          <a:p>
            <a:r>
              <a:rPr lang="en-US" sz="2000" b="0" dirty="0">
                <a:latin typeface="+mn-lt"/>
              </a:rPr>
              <a:t>To ensure continued growth and support for IEEE </a:t>
            </a:r>
            <a:r>
              <a:rPr lang="en-US" sz="2000" b="0" dirty="0" err="1">
                <a:latin typeface="+mn-lt"/>
              </a:rPr>
              <a:t>Std</a:t>
            </a:r>
            <a:r>
              <a:rPr lang="en-US" sz="2000" b="0" dirty="0">
                <a:latin typeface="+mn-lt"/>
              </a:rPr>
              <a:t> 802.11, this project is investigating additional enhancements for user privacy solutions applicable to 802.11.</a:t>
            </a:r>
          </a:p>
          <a:p>
            <a:pPr marL="457200" lvl="1" indent="0" algn="just">
              <a:buNone/>
            </a:pPr>
            <a:endParaRPr lang="en-US" altLang="zh-CN" sz="1400" dirty="0">
              <a:latin typeface="+mn-lt"/>
            </a:endParaRPr>
          </a:p>
        </p:txBody>
      </p:sp>
      <p:sp>
        <p:nvSpPr>
          <p:cNvPr id="16" name="TextBox 15"/>
          <p:cNvSpPr txBox="1"/>
          <p:nvPr/>
        </p:nvSpPr>
        <p:spPr>
          <a:xfrm>
            <a:off x="7543799" y="846604"/>
            <a:ext cx="3778127" cy="677396"/>
          </a:xfrm>
          <a:prstGeom prst="rect">
            <a:avLst/>
          </a:prstGeom>
          <a:noFill/>
        </p:spPr>
        <p:txBody>
          <a:bodyPr wrap="none" lIns="0" tIns="0" rIns="0" bIns="0" rtlCol="0">
            <a:noAutofit/>
          </a:bodyPr>
          <a:lstStyle/>
          <a:p>
            <a:pPr marL="285750" indent="-285750">
              <a:lnSpc>
                <a:spcPct val="90000"/>
              </a:lnSpc>
              <a:buFont typeface="Wingdings" panose="05000000000000000000" pitchFamily="2" charset="2"/>
              <a:buChar char="ü"/>
            </a:pPr>
            <a:r>
              <a:rPr lang="en-US" dirty="0"/>
              <a:t>Privacy of Password (WPA3)</a:t>
            </a:r>
            <a:br>
              <a:rPr lang="en-US" dirty="0"/>
            </a:br>
            <a:r>
              <a:rPr lang="en-US" dirty="0"/>
              <a:t>Privacy of Password </a:t>
            </a:r>
            <a:r>
              <a:rPr lang="en-US" b="1" dirty="0"/>
              <a:t>Identifier</a:t>
            </a:r>
            <a:endParaRPr lang="en-GB" b="1" dirty="0"/>
          </a:p>
        </p:txBody>
      </p:sp>
      <p:pic>
        <p:nvPicPr>
          <p:cNvPr id="5" name="Picture 4"/>
          <p:cNvPicPr>
            <a:picLocks noChangeAspect="1"/>
          </p:cNvPicPr>
          <p:nvPr/>
        </p:nvPicPr>
        <p:blipFill>
          <a:blip r:embed="rId3"/>
          <a:stretch>
            <a:fillRect/>
          </a:stretch>
        </p:blipFill>
        <p:spPr>
          <a:xfrm>
            <a:off x="6328969" y="1909304"/>
            <a:ext cx="4992958" cy="3538161"/>
          </a:xfrm>
          <a:prstGeom prst="rect">
            <a:avLst/>
          </a:prstGeom>
        </p:spPr>
      </p:pic>
      <p:sp>
        <p:nvSpPr>
          <p:cNvPr id="10" name="Date Placeholder 4">
            <a:extLst>
              <a:ext uri="{FF2B5EF4-FFF2-40B4-BE49-F238E27FC236}">
                <a16:creationId xmlns:a16="http://schemas.microsoft.com/office/drawing/2014/main" id="{B663C1DC-4C2C-41E4-9285-AFD630E1C4A6}"/>
              </a:ext>
            </a:extLst>
          </p:cNvPr>
          <p:cNvSpPr>
            <a:spLocks noGrp="1"/>
          </p:cNvSpPr>
          <p:nvPr>
            <p:ph type="dt" sz="half" idx="16"/>
          </p:nvPr>
        </p:nvSpPr>
        <p:spPr>
          <a:xfrm>
            <a:off x="5598213" y="6426104"/>
            <a:ext cx="995579" cy="210312"/>
          </a:xfrm>
        </p:spPr>
        <p:txBody>
          <a:bodyPr/>
          <a:lstStyle/>
          <a:p>
            <a:pPr>
              <a:defRPr/>
            </a:pPr>
            <a:r>
              <a:rPr lang="en-US" altLang="ja-JP" sz="1400" b="1" dirty="0">
                <a:solidFill>
                  <a:schemeClr val="accent4"/>
                </a:solidFill>
              </a:rPr>
              <a:t>January  2025</a:t>
            </a:r>
            <a:endParaRPr lang="en-US" sz="1400" b="1" dirty="0">
              <a:solidFill>
                <a:schemeClr val="accent4"/>
              </a:solidFill>
            </a:endParaRPr>
          </a:p>
        </p:txBody>
      </p:sp>
      <p:sp>
        <p:nvSpPr>
          <p:cNvPr id="12" name="Slide Number Placeholder 2">
            <a:extLst>
              <a:ext uri="{FF2B5EF4-FFF2-40B4-BE49-F238E27FC236}">
                <a16:creationId xmlns:a16="http://schemas.microsoft.com/office/drawing/2014/main" id="{610A7C75-CDCA-4BE2-A8D9-B73A0A81E4F4}"/>
              </a:ext>
            </a:extLst>
          </p:cNvPr>
          <p:cNvSpPr>
            <a:spLocks noGrp="1"/>
          </p:cNvSpPr>
          <p:nvPr>
            <p:ph type="sldNum" sz="quarter" idx="15"/>
          </p:nvPr>
        </p:nvSpPr>
        <p:spPr>
          <a:xfrm>
            <a:off x="11049003" y="6430872"/>
            <a:ext cx="533399" cy="232147"/>
          </a:xfrm>
        </p:spPr>
        <p:txBody>
          <a:bodyPr/>
          <a:lstStyle/>
          <a:p>
            <a:pPr>
              <a:defRPr/>
            </a:pPr>
            <a:fld id="{1F2884EB-C6E3-684C-A39B-0E652C4E0E60}" type="slidenum">
              <a:rPr lang="en-US" smtClean="0"/>
              <a:pPr>
                <a:defRPr/>
              </a:pPr>
              <a:t>17</a:t>
            </a:fld>
            <a:endParaRPr lang="en-US" dirty="0"/>
          </a:p>
        </p:txBody>
      </p:sp>
    </p:spTree>
    <p:extLst>
      <p:ext uri="{BB962C8B-B14F-4D97-AF65-F5344CB8AC3E}">
        <p14:creationId xmlns:p14="http://schemas.microsoft.com/office/powerpoint/2010/main" val="384043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b="1" dirty="0"/>
              <a:t>802.11bk </a:t>
            </a:r>
            <a:r>
              <a:rPr lang="en-GB" dirty="0"/>
              <a:t>320 MHz Positioning (320P) </a:t>
            </a:r>
          </a:p>
        </p:txBody>
      </p:sp>
      <p:sp>
        <p:nvSpPr>
          <p:cNvPr id="10" name="Text Placeholder 3"/>
          <p:cNvSpPr txBox="1">
            <a:spLocks/>
          </p:cNvSpPr>
          <p:nvPr/>
        </p:nvSpPr>
        <p:spPr>
          <a:xfrm>
            <a:off x="152400" y="1140923"/>
            <a:ext cx="11811000" cy="24404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6088" indent="-342900"/>
            <a:r>
              <a:rPr lang="en-GB" sz="2000" dirty="0"/>
              <a:t>Increase the accuracy of 802.11 based location and proximity determination </a:t>
            </a:r>
          </a:p>
          <a:p>
            <a:pPr marL="446088" indent="-342900"/>
            <a:r>
              <a:rPr lang="en-GB" sz="2000" dirty="0"/>
              <a:t>WLAN standardization roadmap towards 0.1m accuracy levels in real world scenarios</a:t>
            </a:r>
          </a:p>
          <a:p>
            <a:pPr marL="446088" indent="-342900"/>
            <a:r>
              <a:rPr lang="en-GB" sz="2000" dirty="0"/>
              <a:t>Based on P802.11be 320 MHz channelization and waveforms, reuses the 802.11be PHY</a:t>
            </a:r>
          </a:p>
          <a:p>
            <a:pPr marL="446088" indent="-342900"/>
            <a:r>
              <a:rPr lang="en-GB" sz="2000" dirty="0"/>
              <a:t>Takes advantage of WLAN spectrum availability in the &lt;7GHz band and the superior 802.11 link budget</a:t>
            </a:r>
          </a:p>
          <a:p>
            <a:pPr marL="446088" indent="-342900"/>
            <a:r>
              <a:rPr lang="en-GB" sz="2000" dirty="0"/>
              <a:t>Attractive for device-to-device, improved self-locating network accuracy, keyless entry and engine-start use cases</a:t>
            </a:r>
          </a:p>
        </p:txBody>
      </p:sp>
      <p:pic>
        <p:nvPicPr>
          <p:cNvPr id="12" name="Picture 11"/>
          <p:cNvPicPr>
            <a:picLocks noChangeAspect="1"/>
          </p:cNvPicPr>
          <p:nvPr/>
        </p:nvPicPr>
        <p:blipFill>
          <a:blip r:embed="rId3"/>
          <a:stretch>
            <a:fillRect/>
          </a:stretch>
        </p:blipFill>
        <p:spPr>
          <a:xfrm>
            <a:off x="4631200" y="3737510"/>
            <a:ext cx="2895600" cy="2459362"/>
          </a:xfrm>
          <a:prstGeom prst="rect">
            <a:avLst/>
          </a:prstGeom>
        </p:spPr>
      </p:pic>
      <p:pic>
        <p:nvPicPr>
          <p:cNvPr id="14" name="Picture 13"/>
          <p:cNvPicPr>
            <a:picLocks noChangeAspect="1"/>
          </p:cNvPicPr>
          <p:nvPr/>
        </p:nvPicPr>
        <p:blipFill>
          <a:blip r:embed="rId4"/>
          <a:stretch>
            <a:fillRect/>
          </a:stretch>
        </p:blipFill>
        <p:spPr>
          <a:xfrm>
            <a:off x="304800" y="3962400"/>
            <a:ext cx="3141200" cy="2311517"/>
          </a:xfrm>
          <a:prstGeom prst="rect">
            <a:avLst/>
          </a:prstGeom>
        </p:spPr>
      </p:pic>
      <p:pic>
        <p:nvPicPr>
          <p:cNvPr id="16" name="Picture 2" descr="תוצאת תמונה עבור ‪secure car acces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070" r="12848"/>
          <a:stretch/>
        </p:blipFill>
        <p:spPr bwMode="auto">
          <a:xfrm>
            <a:off x="8712000" y="3657079"/>
            <a:ext cx="3022799" cy="2514081"/>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4">
            <a:extLst>
              <a:ext uri="{FF2B5EF4-FFF2-40B4-BE49-F238E27FC236}">
                <a16:creationId xmlns:a16="http://schemas.microsoft.com/office/drawing/2014/main" id="{4AA4B69C-45F1-4255-97CF-5056EECF151B}"/>
              </a:ext>
            </a:extLst>
          </p:cNvPr>
          <p:cNvSpPr>
            <a:spLocks noGrp="1"/>
          </p:cNvSpPr>
          <p:nvPr>
            <p:ph type="dt" sz="half" idx="16"/>
          </p:nvPr>
        </p:nvSpPr>
        <p:spPr>
          <a:xfrm>
            <a:off x="5598213" y="6426104"/>
            <a:ext cx="995579" cy="210312"/>
          </a:xfrm>
        </p:spPr>
        <p:txBody>
          <a:bodyPr/>
          <a:lstStyle/>
          <a:p>
            <a:pPr>
              <a:defRPr/>
            </a:pPr>
            <a:r>
              <a:rPr lang="en-US" altLang="ja-JP" sz="1400" b="1" dirty="0">
                <a:solidFill>
                  <a:schemeClr val="accent4"/>
                </a:solidFill>
              </a:rPr>
              <a:t>January  2025</a:t>
            </a:r>
            <a:endParaRPr lang="en-US" sz="1400" b="1" dirty="0">
              <a:solidFill>
                <a:schemeClr val="accent4"/>
              </a:solidFill>
            </a:endParaRPr>
          </a:p>
        </p:txBody>
      </p:sp>
      <p:sp>
        <p:nvSpPr>
          <p:cNvPr id="13" name="Slide Number Placeholder 2">
            <a:extLst>
              <a:ext uri="{FF2B5EF4-FFF2-40B4-BE49-F238E27FC236}">
                <a16:creationId xmlns:a16="http://schemas.microsoft.com/office/drawing/2014/main" id="{9B2D7C57-7192-4129-864D-D4BE7EDA8237}"/>
              </a:ext>
            </a:extLst>
          </p:cNvPr>
          <p:cNvSpPr>
            <a:spLocks noGrp="1"/>
          </p:cNvSpPr>
          <p:nvPr>
            <p:ph type="sldNum" sz="quarter" idx="15"/>
          </p:nvPr>
        </p:nvSpPr>
        <p:spPr>
          <a:xfrm>
            <a:off x="11049003" y="6430872"/>
            <a:ext cx="533399" cy="232147"/>
          </a:xfrm>
        </p:spPr>
        <p:txBody>
          <a:bodyPr/>
          <a:lstStyle/>
          <a:p>
            <a:pPr>
              <a:defRPr/>
            </a:pPr>
            <a:fld id="{1F2884EB-C6E3-684C-A39B-0E652C4E0E60}" type="slidenum">
              <a:rPr lang="en-US" smtClean="0"/>
              <a:pPr>
                <a:defRPr/>
              </a:pPr>
              <a:t>18</a:t>
            </a:fld>
            <a:endParaRPr lang="en-US" dirty="0"/>
          </a:p>
        </p:txBody>
      </p:sp>
    </p:spTree>
    <p:extLst>
      <p:ext uri="{BB962C8B-B14F-4D97-AF65-F5344CB8AC3E}">
        <p14:creationId xmlns:p14="http://schemas.microsoft.com/office/powerpoint/2010/main" val="145588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802.11bp</a:t>
            </a:r>
            <a:r>
              <a:rPr lang="en-US" dirty="0"/>
              <a:t> Ambient Power Transmission (AMP)</a:t>
            </a:r>
          </a:p>
        </p:txBody>
      </p:sp>
      <p:sp>
        <p:nvSpPr>
          <p:cNvPr id="3" name="Content Placeholder 2"/>
          <p:cNvSpPr>
            <a:spLocks noGrp="1"/>
          </p:cNvSpPr>
          <p:nvPr>
            <p:ph sz="quarter" idx="14"/>
          </p:nvPr>
        </p:nvSpPr>
        <p:spPr>
          <a:xfrm>
            <a:off x="381000" y="1101040"/>
            <a:ext cx="11101917" cy="1142524"/>
          </a:xfrm>
        </p:spPr>
        <p:txBody>
          <a:bodyPr>
            <a:noAutofit/>
          </a:bodyPr>
          <a:lstStyle/>
          <a:p>
            <a:pPr>
              <a:buFont typeface="Arial" panose="020B0604020202020204" pitchFamily="34" charset="0"/>
              <a:buChar char="•"/>
            </a:pPr>
            <a:r>
              <a:rPr lang="en-CA" sz="1900" dirty="0"/>
              <a:t>AMbient Power (AMP) Communication provisions a mechanism enabling battery-free applications which is especially important to low-power IoT applications. This will not only help users within home, enterprise and public access markets, but also assist manufacturers and operators to provide common components and services for IEEE 802.11 customers</a:t>
            </a:r>
          </a:p>
          <a:p>
            <a:pPr algn="l">
              <a:buClrTx/>
              <a:buSzTx/>
              <a:buFont typeface="Arial" panose="020B0604020202020204" pitchFamily="34" charset="0"/>
              <a:buChar char="•"/>
            </a:pPr>
            <a:endParaRPr lang="en-US" altLang="en-CA" sz="1900" dirty="0"/>
          </a:p>
        </p:txBody>
      </p:sp>
      <p:grpSp>
        <p:nvGrpSpPr>
          <p:cNvPr id="10" name="组合 9"/>
          <p:cNvGrpSpPr/>
          <p:nvPr/>
        </p:nvGrpSpPr>
        <p:grpSpPr>
          <a:xfrm>
            <a:off x="990600" y="2579852"/>
            <a:ext cx="4368165" cy="3052445"/>
            <a:chOff x="5160" y="4108"/>
            <a:chExt cx="7816" cy="5430"/>
          </a:xfrm>
        </p:grpSpPr>
        <p:pic>
          <p:nvPicPr>
            <p:cNvPr id="1328219419" name="图片 1"/>
            <p:cNvPicPr>
              <a:picLocks noChangeAspect="1"/>
            </p:cNvPicPr>
            <p:nvPr/>
          </p:nvPicPr>
          <p:blipFill>
            <a:blip r:embed="rId2"/>
            <a:stretch>
              <a:fillRect/>
            </a:stretch>
          </p:blipFill>
          <p:spPr>
            <a:xfrm>
              <a:off x="9720" y="6840"/>
              <a:ext cx="3199" cy="2698"/>
            </a:xfrm>
            <a:prstGeom prst="rect">
              <a:avLst/>
            </a:prstGeom>
          </p:spPr>
        </p:pic>
        <p:pic>
          <p:nvPicPr>
            <p:cNvPr id="15" name="图片 1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a:xfrm>
              <a:off x="5160" y="4108"/>
              <a:ext cx="3494" cy="2852"/>
            </a:xfrm>
            <a:prstGeom prst="rect">
              <a:avLst/>
            </a:prstGeom>
            <a:noFill/>
            <a:ln>
              <a:noFill/>
            </a:ln>
          </p:spPr>
        </p:pic>
        <p:pic>
          <p:nvPicPr>
            <p:cNvPr id="49" name="图片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8880" y="4200"/>
              <a:ext cx="4097" cy="2583"/>
            </a:xfrm>
            <a:prstGeom prst="rect">
              <a:avLst/>
            </a:prstGeom>
            <a:noFill/>
            <a:ln>
              <a:noFill/>
            </a:ln>
          </p:spPr>
        </p:pic>
        <p:pic>
          <p:nvPicPr>
            <p:cNvPr id="45" name="图片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5160" y="6960"/>
              <a:ext cx="4095" cy="2549"/>
            </a:xfrm>
            <a:prstGeom prst="rect">
              <a:avLst/>
            </a:prstGeom>
            <a:noFill/>
            <a:ln>
              <a:noFill/>
            </a:ln>
          </p:spPr>
        </p:pic>
      </p:grpSp>
      <p:sp>
        <p:nvSpPr>
          <p:cNvPr id="6" name="Content Placeholder 2">
            <a:extLst>
              <a:ext uri="{FF2B5EF4-FFF2-40B4-BE49-F238E27FC236}">
                <a16:creationId xmlns:a16="http://schemas.microsoft.com/office/drawing/2014/main" id="{0C6B1A21-D5AA-6FBB-562D-9137F37A8D7C}"/>
              </a:ext>
            </a:extLst>
          </p:cNvPr>
          <p:cNvSpPr txBox="1">
            <a:spLocks/>
          </p:cNvSpPr>
          <p:nvPr/>
        </p:nvSpPr>
        <p:spPr>
          <a:xfrm>
            <a:off x="5791200" y="2975568"/>
            <a:ext cx="4927966" cy="3192865"/>
          </a:xfrm>
          <a:prstGeom prst="rect">
            <a:avLst/>
          </a:prstGeom>
        </p:spPr>
        <p:txBody>
          <a:bodyPr vert="horz" lIns="0" tIns="0" rIns="0" bIns="0" rtlCol="0">
            <a:noAutofit/>
          </a:bodyPr>
          <a:lst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pPr>
              <a:buFont typeface="Arial" panose="020B0604020202020204" pitchFamily="34" charset="0"/>
              <a:buChar char="•"/>
            </a:pPr>
            <a:r>
              <a:rPr lang="en-US" altLang="en-CA" sz="1900" dirty="0"/>
              <a:t>AMP IoT applications cover various scenarios:</a:t>
            </a:r>
          </a:p>
          <a:p>
            <a:pPr lvl="1">
              <a:buFont typeface="Arial" panose="020B0604020202020204" pitchFamily="34" charset="0"/>
              <a:buChar char="•"/>
            </a:pPr>
            <a:r>
              <a:rPr lang="en-US" altLang="en-CA" sz="1685" dirty="0"/>
              <a:t>Smart manufacturing</a:t>
            </a:r>
          </a:p>
          <a:p>
            <a:pPr lvl="1">
              <a:buFont typeface="Arial" panose="020B0604020202020204" pitchFamily="34" charset="0"/>
              <a:buChar char="•"/>
            </a:pPr>
            <a:r>
              <a:rPr lang="en-US" altLang="en-CA" sz="1685" dirty="0"/>
              <a:t>Logistics/warehouse</a:t>
            </a:r>
          </a:p>
          <a:p>
            <a:pPr lvl="1">
              <a:buFont typeface="Arial" panose="020B0604020202020204" pitchFamily="34" charset="0"/>
              <a:buChar char="•"/>
            </a:pPr>
            <a:r>
              <a:rPr lang="en-US" altLang="en-CA" sz="1685" dirty="0"/>
              <a:t>Close range AMP tag reading</a:t>
            </a:r>
          </a:p>
          <a:p>
            <a:pPr lvl="1">
              <a:buFont typeface="Arial" panose="020B0604020202020204" pitchFamily="34" charset="0"/>
              <a:buChar char="•"/>
            </a:pPr>
            <a:r>
              <a:rPr lang="en-US" altLang="en-CA" sz="1685" dirty="0"/>
              <a:t>Fresh food supply chain</a:t>
            </a:r>
          </a:p>
          <a:p>
            <a:pPr lvl="1">
              <a:buFont typeface="Arial" panose="020B0604020202020204" pitchFamily="34" charset="0"/>
              <a:buChar char="•"/>
            </a:pPr>
            <a:r>
              <a:rPr lang="en-US" altLang="en-CA" sz="1685" dirty="0"/>
              <a:t>Smart home</a:t>
            </a:r>
          </a:p>
          <a:p>
            <a:pPr lvl="1">
              <a:buFont typeface="Arial" panose="020B0604020202020204" pitchFamily="34" charset="0"/>
              <a:buChar char="•"/>
            </a:pPr>
            <a:r>
              <a:rPr lang="en-US" altLang="en-CA" sz="1685" dirty="0"/>
              <a:t>Smart Grid </a:t>
            </a:r>
            <a:endParaRPr lang="en-CA" sz="1685" dirty="0"/>
          </a:p>
          <a:p>
            <a:pPr>
              <a:buFont typeface="Arial" panose="020B0604020202020204" pitchFamily="34" charset="0"/>
              <a:buChar char="•"/>
            </a:pPr>
            <a:endParaRPr lang="en-US" altLang="en-CA" sz="1900" dirty="0"/>
          </a:p>
        </p:txBody>
      </p:sp>
      <p:sp>
        <p:nvSpPr>
          <p:cNvPr id="12" name="Date Placeholder 4">
            <a:extLst>
              <a:ext uri="{FF2B5EF4-FFF2-40B4-BE49-F238E27FC236}">
                <a16:creationId xmlns:a16="http://schemas.microsoft.com/office/drawing/2014/main" id="{092AA8D7-FFA9-4CBC-9173-B96B735ABE65}"/>
              </a:ext>
            </a:extLst>
          </p:cNvPr>
          <p:cNvSpPr>
            <a:spLocks noGrp="1"/>
          </p:cNvSpPr>
          <p:nvPr>
            <p:ph type="dt" sz="half" idx="16"/>
          </p:nvPr>
        </p:nvSpPr>
        <p:spPr>
          <a:xfrm>
            <a:off x="5598213" y="6426104"/>
            <a:ext cx="995579" cy="210312"/>
          </a:xfrm>
        </p:spPr>
        <p:txBody>
          <a:bodyPr/>
          <a:lstStyle/>
          <a:p>
            <a:pPr>
              <a:defRPr/>
            </a:pPr>
            <a:r>
              <a:rPr lang="en-US" altLang="ja-JP" sz="1400" b="1" dirty="0">
                <a:solidFill>
                  <a:schemeClr val="accent4"/>
                </a:solidFill>
              </a:rPr>
              <a:t>January  2025</a:t>
            </a:r>
            <a:endParaRPr lang="en-US" sz="1400" b="1" dirty="0">
              <a:solidFill>
                <a:schemeClr val="accent4"/>
              </a:solidFill>
            </a:endParaRPr>
          </a:p>
        </p:txBody>
      </p:sp>
      <p:sp>
        <p:nvSpPr>
          <p:cNvPr id="13" name="Slide Number Placeholder 2">
            <a:extLst>
              <a:ext uri="{FF2B5EF4-FFF2-40B4-BE49-F238E27FC236}">
                <a16:creationId xmlns:a16="http://schemas.microsoft.com/office/drawing/2014/main" id="{C2603C4B-379A-4F27-88F0-A3AADBB6DC8E}"/>
              </a:ext>
            </a:extLst>
          </p:cNvPr>
          <p:cNvSpPr>
            <a:spLocks noGrp="1"/>
          </p:cNvSpPr>
          <p:nvPr>
            <p:ph type="sldNum" sz="quarter" idx="15"/>
          </p:nvPr>
        </p:nvSpPr>
        <p:spPr>
          <a:xfrm>
            <a:off x="11049003" y="6430872"/>
            <a:ext cx="533399" cy="232147"/>
          </a:xfrm>
        </p:spPr>
        <p:txBody>
          <a:bodyPr/>
          <a:lstStyle/>
          <a:p>
            <a:pPr>
              <a:defRPr/>
            </a:pPr>
            <a:fld id="{1F2884EB-C6E3-684C-A39B-0E652C4E0E60}" type="slidenum">
              <a:rPr lang="en-US" smtClean="0"/>
              <a:pPr>
                <a:defRPr/>
              </a:pPr>
              <a:t>19</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Standards Association</a:t>
            </a:r>
          </a:p>
        </p:txBody>
      </p:sp>
      <p:sp>
        <p:nvSpPr>
          <p:cNvPr id="4" name="Slide Number Placeholder 3"/>
          <p:cNvSpPr>
            <a:spLocks noGrp="1"/>
          </p:cNvSpPr>
          <p:nvPr>
            <p:ph type="sldNum" sz="quarter" idx="15"/>
          </p:nvPr>
        </p:nvSpPr>
        <p:spPr/>
        <p:txBody>
          <a:bodyPr/>
          <a:lstStyle/>
          <a:p>
            <a:pPr>
              <a:defRPr/>
            </a:pPr>
            <a:fld id="{1F2884EB-C6E3-684C-A39B-0E652C4E0E60}" type="slidenum">
              <a:rPr lang="en-US" smtClean="0">
                <a:solidFill>
                  <a:prstClr val="black">
                    <a:tint val="75000"/>
                  </a:prstClr>
                </a:solidFill>
              </a:rPr>
              <a:pPr>
                <a:defRPr/>
              </a:pPr>
              <a:t>2</a:t>
            </a:fld>
            <a:endParaRPr lang="en-US" dirty="0">
              <a:solidFill>
                <a:prstClr val="black">
                  <a:tint val="75000"/>
                </a:prstClr>
              </a:solidFill>
            </a:endParaRPr>
          </a:p>
        </p:txBody>
      </p:sp>
      <p:sp>
        <p:nvSpPr>
          <p:cNvPr id="24" name="Date Placeholder 4">
            <a:extLst>
              <a:ext uri="{FF2B5EF4-FFF2-40B4-BE49-F238E27FC236}">
                <a16:creationId xmlns:a16="http://schemas.microsoft.com/office/drawing/2014/main" id="{0E25BB6A-6521-DF8B-0148-0BEC09B60CA9}"/>
              </a:ext>
            </a:extLst>
          </p:cNvPr>
          <p:cNvSpPr>
            <a:spLocks noGrp="1"/>
          </p:cNvSpPr>
          <p:nvPr>
            <p:ph type="dt" sz="half" idx="16"/>
          </p:nvPr>
        </p:nvSpPr>
        <p:spPr/>
        <p:txBody>
          <a:bodyPr/>
          <a:lstStyle/>
          <a:p>
            <a:pPr>
              <a:defRPr/>
            </a:pPr>
            <a:r>
              <a:rPr lang="en-US" altLang="ja-JP" sz="1400" b="1" dirty="0">
                <a:solidFill>
                  <a:schemeClr val="accent4"/>
                </a:solidFill>
              </a:rPr>
              <a:t>January  2025</a:t>
            </a:r>
            <a:endParaRPr lang="en-US" sz="1400" b="1" dirty="0">
              <a:solidFill>
                <a:schemeClr val="accent4"/>
              </a:solidFill>
            </a:endParaRPr>
          </a:p>
        </p:txBody>
      </p:sp>
      <p:pic>
        <p:nvPicPr>
          <p:cNvPr id="5" name="Picture 4"/>
          <p:cNvPicPr>
            <a:picLocks noChangeAspect="1"/>
          </p:cNvPicPr>
          <p:nvPr/>
        </p:nvPicPr>
        <p:blipFill>
          <a:blip r:embed="rId2"/>
          <a:stretch>
            <a:fillRect/>
          </a:stretch>
        </p:blipFill>
        <p:spPr>
          <a:xfrm>
            <a:off x="581249" y="1125320"/>
            <a:ext cx="10998137" cy="975445"/>
          </a:xfrm>
          <a:prstGeom prst="rect">
            <a:avLst/>
          </a:prstGeom>
        </p:spPr>
      </p:pic>
      <p:grpSp>
        <p:nvGrpSpPr>
          <p:cNvPr id="6" name="Group 5"/>
          <p:cNvGrpSpPr/>
          <p:nvPr/>
        </p:nvGrpSpPr>
        <p:grpSpPr>
          <a:xfrm>
            <a:off x="1099217" y="2448735"/>
            <a:ext cx="4513252" cy="3342465"/>
            <a:chOff x="1099217" y="2261849"/>
            <a:chExt cx="4289865" cy="3342465"/>
          </a:xfrm>
        </p:grpSpPr>
        <p:grpSp>
          <p:nvGrpSpPr>
            <p:cNvPr id="7" name="Group 6"/>
            <p:cNvGrpSpPr/>
            <p:nvPr/>
          </p:nvGrpSpPr>
          <p:grpSpPr>
            <a:xfrm>
              <a:off x="1099217" y="2261849"/>
              <a:ext cx="4289865" cy="949114"/>
              <a:chOff x="618561" y="2311161"/>
              <a:chExt cx="4289865" cy="949114"/>
            </a:xfrm>
          </p:grpSpPr>
          <p:sp>
            <p:nvSpPr>
              <p:cNvPr id="14" name="Freeform 13"/>
              <p:cNvSpPr/>
              <p:nvPr/>
            </p:nvSpPr>
            <p:spPr>
              <a:xfrm>
                <a:off x="618561" y="2657721"/>
                <a:ext cx="4289865" cy="602554"/>
              </a:xfrm>
              <a:custGeom>
                <a:avLst/>
                <a:gdLst>
                  <a:gd name="connsiteX0" fmla="*/ 0 w 2254540"/>
                  <a:gd name="connsiteY0" fmla="*/ 140909 h 1409087"/>
                  <a:gd name="connsiteX1" fmla="*/ 140909 w 2254540"/>
                  <a:gd name="connsiteY1" fmla="*/ 0 h 1409087"/>
                  <a:gd name="connsiteX2" fmla="*/ 2113631 w 2254540"/>
                  <a:gd name="connsiteY2" fmla="*/ 0 h 1409087"/>
                  <a:gd name="connsiteX3" fmla="*/ 2254540 w 2254540"/>
                  <a:gd name="connsiteY3" fmla="*/ 140909 h 1409087"/>
                  <a:gd name="connsiteX4" fmla="*/ 2254540 w 2254540"/>
                  <a:gd name="connsiteY4" fmla="*/ 1268178 h 1409087"/>
                  <a:gd name="connsiteX5" fmla="*/ 2113631 w 2254540"/>
                  <a:gd name="connsiteY5" fmla="*/ 1409087 h 1409087"/>
                  <a:gd name="connsiteX6" fmla="*/ 140909 w 2254540"/>
                  <a:gd name="connsiteY6" fmla="*/ 1409087 h 1409087"/>
                  <a:gd name="connsiteX7" fmla="*/ 0 w 2254540"/>
                  <a:gd name="connsiteY7" fmla="*/ 1268178 h 1409087"/>
                  <a:gd name="connsiteX8" fmla="*/ 0 w 2254540"/>
                  <a:gd name="connsiteY8" fmla="*/ 140909 h 1409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540" h="1409087">
                    <a:moveTo>
                      <a:pt x="0" y="140909"/>
                    </a:moveTo>
                    <a:cubicBezTo>
                      <a:pt x="0" y="63087"/>
                      <a:pt x="63087" y="0"/>
                      <a:pt x="140909" y="0"/>
                    </a:cubicBezTo>
                    <a:lnTo>
                      <a:pt x="2113631" y="0"/>
                    </a:lnTo>
                    <a:cubicBezTo>
                      <a:pt x="2191453" y="0"/>
                      <a:pt x="2254540" y="63087"/>
                      <a:pt x="2254540" y="140909"/>
                    </a:cubicBezTo>
                    <a:lnTo>
                      <a:pt x="2254540" y="1268178"/>
                    </a:lnTo>
                    <a:cubicBezTo>
                      <a:pt x="2254540" y="1346000"/>
                      <a:pt x="2191453" y="1409087"/>
                      <a:pt x="2113631" y="1409087"/>
                    </a:cubicBezTo>
                    <a:lnTo>
                      <a:pt x="140909" y="1409087"/>
                    </a:lnTo>
                    <a:cubicBezTo>
                      <a:pt x="63087" y="1409087"/>
                      <a:pt x="0" y="1346000"/>
                      <a:pt x="0" y="1268178"/>
                    </a:cubicBezTo>
                    <a:lnTo>
                      <a:pt x="0" y="140909"/>
                    </a:lnTo>
                    <a:close/>
                  </a:path>
                </a:pathLst>
              </a:custGeom>
            </p:spPr>
            <p:style>
              <a:lnRef idx="2">
                <a:schemeClr val="accent1">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6988" tIns="71749" rIns="86988" bIns="71749" numCol="1" spcCol="1693" anchor="ctr" anchorCtr="0">
                <a:noAutofit/>
              </a:bodyPr>
              <a:lstStyle/>
              <a:p>
                <a:pPr marL="0" marR="0" lvl="0" indent="0" algn="ctr" defTabSz="914377" rtl="0" eaLnBrk="1" fontAlgn="auto" latinLnBrk="0" hangingPunct="1">
                  <a:lnSpc>
                    <a:spcPct val="100000"/>
                  </a:lnSpc>
                  <a:spcBef>
                    <a:spcPct val="0"/>
                  </a:spcBef>
                  <a:spcAft>
                    <a:spcPts val="0"/>
                  </a:spcAft>
                  <a:buClrTx/>
                  <a:buSzTx/>
                  <a:buFontTx/>
                  <a:buNone/>
                  <a:tabLst/>
                  <a:defRPr/>
                </a:pPr>
                <a:r>
                  <a:rPr lang="en-US" sz="1900" dirty="0">
                    <a:solidFill>
                      <a:prstClr val="black">
                        <a:hueOff val="0"/>
                        <a:satOff val="0"/>
                        <a:lumOff val="0"/>
                        <a:alphaOff val="0"/>
                      </a:prstClr>
                    </a:solidFill>
                    <a:latin typeface="Calibri"/>
                    <a:ea typeface="Verdana" panose="020B0604030504040204" pitchFamily="34" charset="0"/>
                    <a:cs typeface="Verdana" panose="020B0604030504040204" pitchFamily="34" charset="0"/>
                  </a:rPr>
                  <a:t>7,000+ </a:t>
                </a:r>
                <a:r>
                  <a:rPr kumimoji="0" lang="en-US" sz="1900" b="0" i="0" u="none" strike="noStrike" kern="1200" cap="none" spc="0" normalizeH="0" baseline="0" noProof="0" dirty="0">
                    <a:ln>
                      <a:noFill/>
                    </a:ln>
                    <a:solidFill>
                      <a:prstClr val="black">
                        <a:hueOff val="0"/>
                        <a:satOff val="0"/>
                        <a:lumOff val="0"/>
                        <a:alphaOff val="0"/>
                      </a:prstClr>
                    </a:solidFill>
                    <a:effectLst/>
                    <a:uLnTx/>
                    <a:uFillTx/>
                    <a:latin typeface="Calibri"/>
                    <a:ea typeface="Verdana" panose="020B0604030504040204" pitchFamily="34" charset="0"/>
                    <a:cs typeface="Verdana" panose="020B0604030504040204" pitchFamily="34" charset="0"/>
                  </a:rPr>
                  <a:t>individual members in 90 countries</a:t>
                </a:r>
              </a:p>
            </p:txBody>
          </p:sp>
          <p:sp>
            <p:nvSpPr>
              <p:cNvPr id="15" name="Freeform 14"/>
              <p:cNvSpPr/>
              <p:nvPr/>
            </p:nvSpPr>
            <p:spPr>
              <a:xfrm>
                <a:off x="1368538" y="2311161"/>
                <a:ext cx="2802996" cy="487680"/>
              </a:xfrm>
              <a:custGeom>
                <a:avLst/>
                <a:gdLst>
                  <a:gd name="connsiteX0" fmla="*/ 0 w 2170643"/>
                  <a:gd name="connsiteY0" fmla="*/ 86490 h 864898"/>
                  <a:gd name="connsiteX1" fmla="*/ 86490 w 2170643"/>
                  <a:gd name="connsiteY1" fmla="*/ 0 h 864898"/>
                  <a:gd name="connsiteX2" fmla="*/ 2084153 w 2170643"/>
                  <a:gd name="connsiteY2" fmla="*/ 0 h 864898"/>
                  <a:gd name="connsiteX3" fmla="*/ 2170643 w 2170643"/>
                  <a:gd name="connsiteY3" fmla="*/ 86490 h 864898"/>
                  <a:gd name="connsiteX4" fmla="*/ 2170643 w 2170643"/>
                  <a:gd name="connsiteY4" fmla="*/ 778408 h 864898"/>
                  <a:gd name="connsiteX5" fmla="*/ 2084153 w 2170643"/>
                  <a:gd name="connsiteY5" fmla="*/ 864898 h 864898"/>
                  <a:gd name="connsiteX6" fmla="*/ 86490 w 2170643"/>
                  <a:gd name="connsiteY6" fmla="*/ 864898 h 864898"/>
                  <a:gd name="connsiteX7" fmla="*/ 0 w 2170643"/>
                  <a:gd name="connsiteY7" fmla="*/ 778408 h 864898"/>
                  <a:gd name="connsiteX8" fmla="*/ 0 w 2170643"/>
                  <a:gd name="connsiteY8" fmla="*/ 86490 h 86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0643" h="864898">
                    <a:moveTo>
                      <a:pt x="0" y="86490"/>
                    </a:moveTo>
                    <a:cubicBezTo>
                      <a:pt x="0" y="38723"/>
                      <a:pt x="38723" y="0"/>
                      <a:pt x="86490" y="0"/>
                    </a:cubicBezTo>
                    <a:lnTo>
                      <a:pt x="2084153" y="0"/>
                    </a:lnTo>
                    <a:cubicBezTo>
                      <a:pt x="2131920" y="0"/>
                      <a:pt x="2170643" y="38723"/>
                      <a:pt x="2170643" y="86490"/>
                    </a:cubicBezTo>
                    <a:lnTo>
                      <a:pt x="2170643" y="778408"/>
                    </a:lnTo>
                    <a:cubicBezTo>
                      <a:pt x="2170643" y="826175"/>
                      <a:pt x="2131920" y="864898"/>
                      <a:pt x="2084153" y="864898"/>
                    </a:cubicBezTo>
                    <a:lnTo>
                      <a:pt x="86490" y="864898"/>
                    </a:lnTo>
                    <a:cubicBezTo>
                      <a:pt x="38723" y="864898"/>
                      <a:pt x="0" y="826175"/>
                      <a:pt x="0" y="778408"/>
                    </a:cubicBezTo>
                    <a:lnTo>
                      <a:pt x="0" y="86490"/>
                    </a:lnTo>
                    <a:close/>
                  </a:path>
                </a:pathLst>
              </a:custGeom>
              <a:solidFill>
                <a:srgbClr val="009FDA"/>
              </a:solidFill>
              <a:ln>
                <a:no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71050" tIns="55811" rIns="71050" bIns="55811" numCol="1" spcCol="1693" anchor="ctr" anchorCtr="0">
                <a:noAutofit/>
              </a:bodyPr>
              <a:lstStyle/>
              <a:p>
                <a:pPr marL="0" marR="0" lvl="0" indent="0" algn="ctr" defTabSz="1066773" rtl="0" eaLnBrk="1" fontAlgn="auto"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prstClr val="white"/>
                    </a:solidFill>
                    <a:effectLst/>
                    <a:uLnTx/>
                    <a:uFillTx/>
                    <a:latin typeface="Calibri"/>
                    <a:ea typeface="Verdana" panose="020B0604030504040204" pitchFamily="34" charset="0"/>
                    <a:cs typeface="Verdana" panose="020B0604030504040204" pitchFamily="34" charset="0"/>
                  </a:rPr>
                  <a:t>Individual membership</a:t>
                </a:r>
              </a:p>
            </p:txBody>
          </p:sp>
        </p:grpSp>
        <p:grpSp>
          <p:nvGrpSpPr>
            <p:cNvPr id="8" name="Group 7"/>
            <p:cNvGrpSpPr/>
            <p:nvPr/>
          </p:nvGrpSpPr>
          <p:grpSpPr>
            <a:xfrm>
              <a:off x="1118799" y="3335194"/>
              <a:ext cx="4250700" cy="947683"/>
              <a:chOff x="3622552" y="4691219"/>
              <a:chExt cx="4250700" cy="947683"/>
            </a:xfrm>
          </p:grpSpPr>
          <p:sp>
            <p:nvSpPr>
              <p:cNvPr id="12" name="Freeform 11"/>
              <p:cNvSpPr/>
              <p:nvPr/>
            </p:nvSpPr>
            <p:spPr>
              <a:xfrm>
                <a:off x="3622552" y="5041844"/>
                <a:ext cx="4250700" cy="597058"/>
              </a:xfrm>
              <a:custGeom>
                <a:avLst/>
                <a:gdLst>
                  <a:gd name="connsiteX0" fmla="*/ 0 w 2254540"/>
                  <a:gd name="connsiteY0" fmla="*/ 140909 h 1409087"/>
                  <a:gd name="connsiteX1" fmla="*/ 140909 w 2254540"/>
                  <a:gd name="connsiteY1" fmla="*/ 0 h 1409087"/>
                  <a:gd name="connsiteX2" fmla="*/ 2113631 w 2254540"/>
                  <a:gd name="connsiteY2" fmla="*/ 0 h 1409087"/>
                  <a:gd name="connsiteX3" fmla="*/ 2254540 w 2254540"/>
                  <a:gd name="connsiteY3" fmla="*/ 140909 h 1409087"/>
                  <a:gd name="connsiteX4" fmla="*/ 2254540 w 2254540"/>
                  <a:gd name="connsiteY4" fmla="*/ 1268178 h 1409087"/>
                  <a:gd name="connsiteX5" fmla="*/ 2113631 w 2254540"/>
                  <a:gd name="connsiteY5" fmla="*/ 1409087 h 1409087"/>
                  <a:gd name="connsiteX6" fmla="*/ 140909 w 2254540"/>
                  <a:gd name="connsiteY6" fmla="*/ 1409087 h 1409087"/>
                  <a:gd name="connsiteX7" fmla="*/ 0 w 2254540"/>
                  <a:gd name="connsiteY7" fmla="*/ 1268178 h 1409087"/>
                  <a:gd name="connsiteX8" fmla="*/ 0 w 2254540"/>
                  <a:gd name="connsiteY8" fmla="*/ 140909 h 1409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540" h="1409087">
                    <a:moveTo>
                      <a:pt x="0" y="140909"/>
                    </a:moveTo>
                    <a:cubicBezTo>
                      <a:pt x="0" y="63087"/>
                      <a:pt x="63087" y="0"/>
                      <a:pt x="140909" y="0"/>
                    </a:cubicBezTo>
                    <a:lnTo>
                      <a:pt x="2113631" y="0"/>
                    </a:lnTo>
                    <a:cubicBezTo>
                      <a:pt x="2191453" y="0"/>
                      <a:pt x="2254540" y="63087"/>
                      <a:pt x="2254540" y="140909"/>
                    </a:cubicBezTo>
                    <a:lnTo>
                      <a:pt x="2254540" y="1268178"/>
                    </a:lnTo>
                    <a:cubicBezTo>
                      <a:pt x="2254540" y="1346000"/>
                      <a:pt x="2191453" y="1409087"/>
                      <a:pt x="2113631" y="1409087"/>
                    </a:cubicBezTo>
                    <a:lnTo>
                      <a:pt x="140909" y="1409087"/>
                    </a:lnTo>
                    <a:cubicBezTo>
                      <a:pt x="63087" y="1409087"/>
                      <a:pt x="0" y="1346000"/>
                      <a:pt x="0" y="1268178"/>
                    </a:cubicBezTo>
                    <a:lnTo>
                      <a:pt x="0" y="140909"/>
                    </a:lnTo>
                    <a:close/>
                  </a:path>
                </a:pathLst>
              </a:custGeom>
              <a:solidFill>
                <a:schemeClr val="bg1"/>
              </a:solidFill>
              <a:ln>
                <a:solidFill>
                  <a:srgbClr val="005C91"/>
                </a:solidFill>
              </a:ln>
            </p:spPr>
            <p:style>
              <a:lnRef idx="2">
                <a:schemeClr val="accent1">
                  <a:shade val="80000"/>
                  <a:hueOff val="774597"/>
                  <a:satOff val="-71774"/>
                  <a:lumOff val="3902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6988" tIns="71749" rIns="86988" bIns="71749" numCol="1" spcCol="1693" anchor="ctr" anchorCtr="0">
                <a:noAutofit/>
              </a:bodyPr>
              <a:lstStyle/>
              <a:p>
                <a:pPr marL="0" marR="0" lvl="1" indent="0" algn="ctr" defTabSz="914377" rtl="0" eaLnBrk="1" fontAlgn="auto" latinLnBrk="0" hangingPunct="1">
                  <a:lnSpc>
                    <a:spcPct val="100000"/>
                  </a:lnSpc>
                  <a:spcBef>
                    <a:spcPct val="0"/>
                  </a:spcBef>
                  <a:spcAft>
                    <a:spcPts val="0"/>
                  </a:spcAft>
                  <a:buClrTx/>
                  <a:buSzTx/>
                  <a:buFontTx/>
                  <a:buNone/>
                  <a:tabLst/>
                  <a:defRPr/>
                </a:pPr>
                <a:r>
                  <a:rPr kumimoji="0" lang="en-US" sz="1900" b="0" i="0" u="none" strike="noStrike" kern="1200" cap="none" spc="0" normalizeH="0" baseline="0" noProof="0" dirty="0">
                    <a:ln>
                      <a:noFill/>
                    </a:ln>
                    <a:solidFill>
                      <a:prstClr val="black">
                        <a:hueOff val="0"/>
                        <a:satOff val="0"/>
                        <a:lumOff val="0"/>
                        <a:alphaOff val="0"/>
                      </a:prstClr>
                    </a:solidFill>
                    <a:effectLst/>
                    <a:uLnTx/>
                    <a:uFillTx/>
                    <a:latin typeface="Calibri"/>
                    <a:ea typeface="Verdana" panose="020B0604030504040204" pitchFamily="34" charset="0"/>
                    <a:cs typeface="Verdana" panose="020B0604030504040204" pitchFamily="34" charset="0"/>
                  </a:rPr>
                  <a:t>390+ member corporations in 23 countries</a:t>
                </a:r>
              </a:p>
            </p:txBody>
          </p:sp>
          <p:sp>
            <p:nvSpPr>
              <p:cNvPr id="13" name="Freeform 12"/>
              <p:cNvSpPr/>
              <p:nvPr/>
            </p:nvSpPr>
            <p:spPr>
              <a:xfrm>
                <a:off x="4317685" y="4691219"/>
                <a:ext cx="2804160" cy="487680"/>
              </a:xfrm>
              <a:custGeom>
                <a:avLst/>
                <a:gdLst>
                  <a:gd name="connsiteX0" fmla="*/ 0 w 2011275"/>
                  <a:gd name="connsiteY0" fmla="*/ 82181 h 821808"/>
                  <a:gd name="connsiteX1" fmla="*/ 82181 w 2011275"/>
                  <a:gd name="connsiteY1" fmla="*/ 0 h 821808"/>
                  <a:gd name="connsiteX2" fmla="*/ 1929094 w 2011275"/>
                  <a:gd name="connsiteY2" fmla="*/ 0 h 821808"/>
                  <a:gd name="connsiteX3" fmla="*/ 2011275 w 2011275"/>
                  <a:gd name="connsiteY3" fmla="*/ 82181 h 821808"/>
                  <a:gd name="connsiteX4" fmla="*/ 2011275 w 2011275"/>
                  <a:gd name="connsiteY4" fmla="*/ 739627 h 821808"/>
                  <a:gd name="connsiteX5" fmla="*/ 1929094 w 2011275"/>
                  <a:gd name="connsiteY5" fmla="*/ 821808 h 821808"/>
                  <a:gd name="connsiteX6" fmla="*/ 82181 w 2011275"/>
                  <a:gd name="connsiteY6" fmla="*/ 821808 h 821808"/>
                  <a:gd name="connsiteX7" fmla="*/ 0 w 2011275"/>
                  <a:gd name="connsiteY7" fmla="*/ 739627 h 821808"/>
                  <a:gd name="connsiteX8" fmla="*/ 0 w 2011275"/>
                  <a:gd name="connsiteY8" fmla="*/ 82181 h 8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275" h="821808">
                    <a:moveTo>
                      <a:pt x="0" y="82181"/>
                    </a:moveTo>
                    <a:cubicBezTo>
                      <a:pt x="0" y="36794"/>
                      <a:pt x="36794" y="0"/>
                      <a:pt x="82181" y="0"/>
                    </a:cubicBezTo>
                    <a:lnTo>
                      <a:pt x="1929094" y="0"/>
                    </a:lnTo>
                    <a:cubicBezTo>
                      <a:pt x="1974481" y="0"/>
                      <a:pt x="2011275" y="36794"/>
                      <a:pt x="2011275" y="82181"/>
                    </a:cubicBezTo>
                    <a:lnTo>
                      <a:pt x="2011275" y="739627"/>
                    </a:lnTo>
                    <a:cubicBezTo>
                      <a:pt x="2011275" y="785014"/>
                      <a:pt x="1974481" y="821808"/>
                      <a:pt x="1929094" y="821808"/>
                    </a:cubicBezTo>
                    <a:lnTo>
                      <a:pt x="82181" y="821808"/>
                    </a:lnTo>
                    <a:cubicBezTo>
                      <a:pt x="36794" y="821808"/>
                      <a:pt x="0" y="785014"/>
                      <a:pt x="0" y="739627"/>
                    </a:cubicBezTo>
                    <a:lnTo>
                      <a:pt x="0" y="82181"/>
                    </a:lnTo>
                    <a:close/>
                  </a:path>
                </a:pathLst>
              </a:custGeom>
              <a:solidFill>
                <a:srgbClr val="0066A1"/>
              </a:solidFill>
              <a:ln>
                <a:noFill/>
              </a:ln>
            </p:spPr>
            <p:style>
              <a:lnRef idx="2">
                <a:schemeClr val="lt1">
                  <a:hueOff val="0"/>
                  <a:satOff val="0"/>
                  <a:lumOff val="0"/>
                  <a:alphaOff val="0"/>
                </a:schemeClr>
              </a:lnRef>
              <a:fillRef idx="1">
                <a:schemeClr val="accent1">
                  <a:shade val="80000"/>
                  <a:hueOff val="774597"/>
                  <a:satOff val="-71774"/>
                  <a:lumOff val="39022"/>
                  <a:alphaOff val="0"/>
                </a:schemeClr>
              </a:fillRef>
              <a:effectRef idx="0">
                <a:schemeClr val="accent1">
                  <a:shade val="80000"/>
                  <a:hueOff val="774597"/>
                  <a:satOff val="-71774"/>
                  <a:lumOff val="39022"/>
                  <a:alphaOff val="0"/>
                </a:schemeClr>
              </a:effectRef>
              <a:fontRef idx="minor">
                <a:schemeClr val="lt1"/>
              </a:fontRef>
            </p:style>
            <p:txBody>
              <a:bodyPr spcFirstLastPara="0" vert="horz" wrap="square" lIns="69789" tIns="54549" rIns="69789" bIns="54549" numCol="1" spcCol="1693" anchor="ctr" anchorCtr="0">
                <a:noAutofit/>
              </a:bodyPr>
              <a:lstStyle/>
              <a:p>
                <a:pPr marL="0" marR="0" lvl="0" indent="0" algn="ctr" defTabSz="1066773" rtl="0" eaLnBrk="1" fontAlgn="auto"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prstClr val="white"/>
                    </a:solidFill>
                    <a:effectLst/>
                    <a:uLnTx/>
                    <a:uFillTx/>
                    <a:latin typeface="Calibri"/>
                    <a:ea typeface="Verdana" panose="020B0604030504040204" pitchFamily="34" charset="0"/>
                    <a:cs typeface="Verdana" panose="020B0604030504040204" pitchFamily="34" charset="0"/>
                  </a:rPr>
                  <a:t>Corporate Memberships</a:t>
                </a:r>
              </a:p>
            </p:txBody>
          </p:sp>
        </p:grpSp>
        <p:grpSp>
          <p:nvGrpSpPr>
            <p:cNvPr id="9" name="Group 8"/>
            <p:cNvGrpSpPr/>
            <p:nvPr/>
          </p:nvGrpSpPr>
          <p:grpSpPr>
            <a:xfrm>
              <a:off x="1099217" y="4391427"/>
              <a:ext cx="4289865" cy="1212887"/>
              <a:chOff x="6800400" y="4690460"/>
              <a:chExt cx="4289865" cy="1212887"/>
            </a:xfrm>
          </p:grpSpPr>
          <p:sp>
            <p:nvSpPr>
              <p:cNvPr id="10" name="Freeform 9"/>
              <p:cNvSpPr/>
              <p:nvPr/>
            </p:nvSpPr>
            <p:spPr>
              <a:xfrm>
                <a:off x="6800400" y="5091601"/>
                <a:ext cx="4289865" cy="811746"/>
              </a:xfrm>
              <a:custGeom>
                <a:avLst/>
                <a:gdLst>
                  <a:gd name="connsiteX0" fmla="*/ 0 w 2254540"/>
                  <a:gd name="connsiteY0" fmla="*/ 140909 h 1409087"/>
                  <a:gd name="connsiteX1" fmla="*/ 140909 w 2254540"/>
                  <a:gd name="connsiteY1" fmla="*/ 0 h 1409087"/>
                  <a:gd name="connsiteX2" fmla="*/ 2113631 w 2254540"/>
                  <a:gd name="connsiteY2" fmla="*/ 0 h 1409087"/>
                  <a:gd name="connsiteX3" fmla="*/ 2254540 w 2254540"/>
                  <a:gd name="connsiteY3" fmla="*/ 140909 h 1409087"/>
                  <a:gd name="connsiteX4" fmla="*/ 2254540 w 2254540"/>
                  <a:gd name="connsiteY4" fmla="*/ 1268178 h 1409087"/>
                  <a:gd name="connsiteX5" fmla="*/ 2113631 w 2254540"/>
                  <a:gd name="connsiteY5" fmla="*/ 1409087 h 1409087"/>
                  <a:gd name="connsiteX6" fmla="*/ 140909 w 2254540"/>
                  <a:gd name="connsiteY6" fmla="*/ 1409087 h 1409087"/>
                  <a:gd name="connsiteX7" fmla="*/ 0 w 2254540"/>
                  <a:gd name="connsiteY7" fmla="*/ 1268178 h 1409087"/>
                  <a:gd name="connsiteX8" fmla="*/ 0 w 2254540"/>
                  <a:gd name="connsiteY8" fmla="*/ 140909 h 1409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540" h="1409087">
                    <a:moveTo>
                      <a:pt x="0" y="140909"/>
                    </a:moveTo>
                    <a:cubicBezTo>
                      <a:pt x="0" y="63087"/>
                      <a:pt x="63087" y="0"/>
                      <a:pt x="140909" y="0"/>
                    </a:cubicBezTo>
                    <a:lnTo>
                      <a:pt x="2113631" y="0"/>
                    </a:lnTo>
                    <a:cubicBezTo>
                      <a:pt x="2191453" y="0"/>
                      <a:pt x="2254540" y="63087"/>
                      <a:pt x="2254540" y="140909"/>
                    </a:cubicBezTo>
                    <a:lnTo>
                      <a:pt x="2254540" y="1268178"/>
                    </a:lnTo>
                    <a:cubicBezTo>
                      <a:pt x="2254540" y="1346000"/>
                      <a:pt x="2191453" y="1409087"/>
                      <a:pt x="2113631" y="1409087"/>
                    </a:cubicBezTo>
                    <a:lnTo>
                      <a:pt x="140909" y="1409087"/>
                    </a:lnTo>
                    <a:cubicBezTo>
                      <a:pt x="63087" y="1409087"/>
                      <a:pt x="0" y="1346000"/>
                      <a:pt x="0" y="1268178"/>
                    </a:cubicBezTo>
                    <a:lnTo>
                      <a:pt x="0" y="140909"/>
                    </a:lnTo>
                    <a:close/>
                  </a:path>
                </a:pathLst>
              </a:custGeom>
              <a:solidFill>
                <a:schemeClr val="bg1"/>
              </a:solidFill>
              <a:ln>
                <a:solidFill>
                  <a:srgbClr val="005C91"/>
                </a:solidFill>
              </a:ln>
            </p:spPr>
            <p:style>
              <a:lnRef idx="2">
                <a:schemeClr val="accent1">
                  <a:shade val="80000"/>
                  <a:hueOff val="774597"/>
                  <a:satOff val="-71774"/>
                  <a:lumOff val="3902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6988" tIns="71749" rIns="86988" bIns="71749" numCol="1" spcCol="1693" anchor="ctr" anchorCtr="0">
                <a:noAutofit/>
              </a:bodyPr>
              <a:lstStyle/>
              <a:p>
                <a:pPr marL="0" marR="0" lvl="1" indent="0" algn="ctr" defTabSz="914377" rtl="0" eaLnBrk="1" fontAlgn="auto" latinLnBrk="0" hangingPunct="1">
                  <a:lnSpc>
                    <a:spcPct val="100000"/>
                  </a:lnSpc>
                  <a:spcBef>
                    <a:spcPct val="0"/>
                  </a:spcBef>
                  <a:spcAft>
                    <a:spcPts val="0"/>
                  </a:spcAft>
                  <a:buClrTx/>
                  <a:buSzTx/>
                  <a:buFontTx/>
                  <a:buNone/>
                  <a:tabLst/>
                  <a:defRPr/>
                </a:pPr>
                <a:r>
                  <a:rPr kumimoji="0" lang="en-US" sz="1900" b="0" i="0" u="none" strike="noStrike" kern="1200" cap="none" spc="0" normalizeH="0" baseline="0" noProof="0" dirty="0">
                    <a:ln>
                      <a:noFill/>
                    </a:ln>
                    <a:solidFill>
                      <a:prstClr val="black">
                        <a:hueOff val="0"/>
                        <a:satOff val="0"/>
                        <a:lumOff val="0"/>
                        <a:alphaOff val="0"/>
                      </a:prstClr>
                    </a:solidFill>
                    <a:effectLst/>
                    <a:uLnTx/>
                    <a:uFillTx/>
                    <a:latin typeface="Calibri"/>
                    <a:ea typeface="Verdana" panose="020B0604030504040204" pitchFamily="34" charset="0"/>
                    <a:cs typeface="Verdana" panose="020B0604030504040204" pitchFamily="34" charset="0"/>
                  </a:rPr>
                  <a:t>~20,000 participants;</a:t>
                </a:r>
              </a:p>
              <a:p>
                <a:pPr marL="0" marR="0" lvl="1" indent="0" algn="ctr" defTabSz="914377" rtl="0" eaLnBrk="1" fontAlgn="auto" latinLnBrk="0" hangingPunct="1">
                  <a:lnSpc>
                    <a:spcPct val="100000"/>
                  </a:lnSpc>
                  <a:spcBef>
                    <a:spcPct val="0"/>
                  </a:spcBef>
                  <a:spcAft>
                    <a:spcPts val="0"/>
                  </a:spcAft>
                  <a:buClrTx/>
                  <a:buSzTx/>
                  <a:buFontTx/>
                  <a:buNone/>
                  <a:tabLst/>
                  <a:defRPr/>
                </a:pPr>
                <a:r>
                  <a:rPr kumimoji="0" lang="en-US" sz="1900" b="0" i="0" u="none" strike="noStrike" kern="1200" cap="none" spc="0" normalizeH="0" baseline="0" noProof="0" dirty="0">
                    <a:ln>
                      <a:noFill/>
                    </a:ln>
                    <a:solidFill>
                      <a:prstClr val="black">
                        <a:hueOff val="0"/>
                        <a:satOff val="0"/>
                        <a:lumOff val="0"/>
                        <a:alphaOff val="0"/>
                      </a:prstClr>
                    </a:solidFill>
                    <a:effectLst/>
                    <a:uLnTx/>
                    <a:uFillTx/>
                    <a:latin typeface="Calibri"/>
                    <a:ea typeface="Verdana" panose="020B0604030504040204" pitchFamily="34" charset="0"/>
                    <a:cs typeface="Verdana" panose="020B0604030504040204" pitchFamily="34" charset="0"/>
                  </a:rPr>
                  <a:t>all interested parties are welcome</a:t>
                </a:r>
              </a:p>
            </p:txBody>
          </p:sp>
          <p:sp>
            <p:nvSpPr>
              <p:cNvPr id="11" name="Freeform 10"/>
              <p:cNvSpPr/>
              <p:nvPr/>
            </p:nvSpPr>
            <p:spPr>
              <a:xfrm>
                <a:off x="7493729" y="4690460"/>
                <a:ext cx="2804160" cy="487680"/>
              </a:xfrm>
              <a:custGeom>
                <a:avLst/>
                <a:gdLst>
                  <a:gd name="connsiteX0" fmla="*/ 0 w 2011275"/>
                  <a:gd name="connsiteY0" fmla="*/ 82181 h 821808"/>
                  <a:gd name="connsiteX1" fmla="*/ 82181 w 2011275"/>
                  <a:gd name="connsiteY1" fmla="*/ 0 h 821808"/>
                  <a:gd name="connsiteX2" fmla="*/ 1929094 w 2011275"/>
                  <a:gd name="connsiteY2" fmla="*/ 0 h 821808"/>
                  <a:gd name="connsiteX3" fmla="*/ 2011275 w 2011275"/>
                  <a:gd name="connsiteY3" fmla="*/ 82181 h 821808"/>
                  <a:gd name="connsiteX4" fmla="*/ 2011275 w 2011275"/>
                  <a:gd name="connsiteY4" fmla="*/ 739627 h 821808"/>
                  <a:gd name="connsiteX5" fmla="*/ 1929094 w 2011275"/>
                  <a:gd name="connsiteY5" fmla="*/ 821808 h 821808"/>
                  <a:gd name="connsiteX6" fmla="*/ 82181 w 2011275"/>
                  <a:gd name="connsiteY6" fmla="*/ 821808 h 821808"/>
                  <a:gd name="connsiteX7" fmla="*/ 0 w 2011275"/>
                  <a:gd name="connsiteY7" fmla="*/ 739627 h 821808"/>
                  <a:gd name="connsiteX8" fmla="*/ 0 w 2011275"/>
                  <a:gd name="connsiteY8" fmla="*/ 82181 h 8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275" h="821808">
                    <a:moveTo>
                      <a:pt x="0" y="82181"/>
                    </a:moveTo>
                    <a:cubicBezTo>
                      <a:pt x="0" y="36794"/>
                      <a:pt x="36794" y="0"/>
                      <a:pt x="82181" y="0"/>
                    </a:cubicBezTo>
                    <a:lnTo>
                      <a:pt x="1929094" y="0"/>
                    </a:lnTo>
                    <a:cubicBezTo>
                      <a:pt x="1974481" y="0"/>
                      <a:pt x="2011275" y="36794"/>
                      <a:pt x="2011275" y="82181"/>
                    </a:cubicBezTo>
                    <a:lnTo>
                      <a:pt x="2011275" y="739627"/>
                    </a:lnTo>
                    <a:cubicBezTo>
                      <a:pt x="2011275" y="785014"/>
                      <a:pt x="1974481" y="821808"/>
                      <a:pt x="1929094" y="821808"/>
                    </a:cubicBezTo>
                    <a:lnTo>
                      <a:pt x="82181" y="821808"/>
                    </a:lnTo>
                    <a:cubicBezTo>
                      <a:pt x="36794" y="821808"/>
                      <a:pt x="0" y="785014"/>
                      <a:pt x="0" y="739627"/>
                    </a:cubicBezTo>
                    <a:lnTo>
                      <a:pt x="0" y="82181"/>
                    </a:lnTo>
                    <a:close/>
                  </a:path>
                </a:pathLst>
              </a:custGeom>
              <a:solidFill>
                <a:srgbClr val="0B5172"/>
              </a:solidFill>
              <a:ln>
                <a:noFill/>
              </a:ln>
            </p:spPr>
            <p:style>
              <a:lnRef idx="2">
                <a:schemeClr val="lt1">
                  <a:hueOff val="0"/>
                  <a:satOff val="0"/>
                  <a:lumOff val="0"/>
                  <a:alphaOff val="0"/>
                </a:schemeClr>
              </a:lnRef>
              <a:fillRef idx="1">
                <a:schemeClr val="accent1">
                  <a:shade val="80000"/>
                  <a:hueOff val="774597"/>
                  <a:satOff val="-71774"/>
                  <a:lumOff val="39022"/>
                  <a:alphaOff val="0"/>
                </a:schemeClr>
              </a:fillRef>
              <a:effectRef idx="0">
                <a:schemeClr val="accent1">
                  <a:shade val="80000"/>
                  <a:hueOff val="774597"/>
                  <a:satOff val="-71774"/>
                  <a:lumOff val="39022"/>
                  <a:alphaOff val="0"/>
                </a:schemeClr>
              </a:effectRef>
              <a:fontRef idx="minor">
                <a:schemeClr val="lt1"/>
              </a:fontRef>
            </p:style>
            <p:txBody>
              <a:bodyPr spcFirstLastPara="0" vert="horz" wrap="square" lIns="69789" tIns="54549" rIns="69789" bIns="54549" numCol="1" spcCol="1693" anchor="ctr" anchorCtr="0">
                <a:noAutofit/>
              </a:bodyPr>
              <a:lstStyle/>
              <a:p>
                <a:pPr marL="0" marR="0" lvl="0" indent="0" algn="ctr" defTabSz="1066773" rtl="0" eaLnBrk="1" fontAlgn="auto"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prstClr val="white"/>
                    </a:solidFill>
                    <a:effectLst/>
                    <a:uLnTx/>
                    <a:uFillTx/>
                    <a:latin typeface="Calibri"/>
                    <a:ea typeface="Verdana" panose="020B0604030504040204" pitchFamily="34" charset="0"/>
                    <a:cs typeface="Verdana" panose="020B0604030504040204" pitchFamily="34" charset="0"/>
                  </a:rPr>
                  <a:t>Standards Developers</a:t>
                </a:r>
              </a:p>
            </p:txBody>
          </p:sp>
        </p:grpSp>
      </p:grpSp>
      <p:grpSp>
        <p:nvGrpSpPr>
          <p:cNvPr id="16" name="Group 15"/>
          <p:cNvGrpSpPr/>
          <p:nvPr/>
        </p:nvGrpSpPr>
        <p:grpSpPr>
          <a:xfrm>
            <a:off x="6267577" y="2438400"/>
            <a:ext cx="5660909" cy="3031321"/>
            <a:chOff x="5513644" y="2612364"/>
            <a:chExt cx="5745309" cy="3034393"/>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2695" y="2886541"/>
              <a:ext cx="2426367" cy="2426367"/>
            </a:xfrm>
            <a:prstGeom prst="rect">
              <a:avLst/>
            </a:prstGeom>
          </p:spPr>
        </p:pic>
        <p:sp>
          <p:nvSpPr>
            <p:cNvPr id="18" name="Rectangle 24"/>
            <p:cNvSpPr>
              <a:spLocks noChangeArrowheads="1"/>
            </p:cNvSpPr>
            <p:nvPr/>
          </p:nvSpPr>
          <p:spPr bwMode="auto">
            <a:xfrm>
              <a:off x="5983619" y="2612364"/>
              <a:ext cx="1640556" cy="6469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Verdana" charset="0"/>
                  <a:ea typeface="Arial" charset="0"/>
                  <a:cs typeface="Arial" charset="0"/>
                </a:defRPr>
              </a:lvl1pPr>
              <a:lvl2pPr marL="742950" indent="-285750">
                <a:defRPr>
                  <a:solidFill>
                    <a:schemeClr val="tx1"/>
                  </a:solidFill>
                  <a:latin typeface="Verdana" charset="0"/>
                  <a:ea typeface="Arial" charset="0"/>
                  <a:cs typeface="Arial" charset="0"/>
                </a:defRPr>
              </a:lvl2pPr>
              <a:lvl3pPr marL="1143000" indent="-228600">
                <a:defRPr>
                  <a:solidFill>
                    <a:schemeClr val="tx1"/>
                  </a:solidFill>
                  <a:latin typeface="Verdana" charset="0"/>
                  <a:ea typeface="Arial" charset="0"/>
                  <a:cs typeface="Arial" charset="0"/>
                </a:defRPr>
              </a:lvl3pPr>
              <a:lvl4pPr marL="1600200" indent="-228600">
                <a:defRPr>
                  <a:solidFill>
                    <a:schemeClr val="tx1"/>
                  </a:solidFill>
                  <a:latin typeface="Verdana" charset="0"/>
                  <a:ea typeface="Arial" charset="0"/>
                  <a:cs typeface="Arial" charset="0"/>
                </a:defRPr>
              </a:lvl4pPr>
              <a:lvl5pPr marL="2057400" indent="-228600">
                <a:defRPr>
                  <a:solidFill>
                    <a:schemeClr val="tx1"/>
                  </a:solidFill>
                  <a:latin typeface="Verdana"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Verdana"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t>Maintaining </a:t>
              </a:r>
              <a:b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br>
              <a: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t>the Standard</a:t>
              </a:r>
            </a:p>
          </p:txBody>
        </p:sp>
        <p:sp>
          <p:nvSpPr>
            <p:cNvPr id="19" name="Rectangle 24"/>
            <p:cNvSpPr>
              <a:spLocks noChangeArrowheads="1"/>
            </p:cNvSpPr>
            <p:nvPr/>
          </p:nvSpPr>
          <p:spPr bwMode="auto">
            <a:xfrm>
              <a:off x="8739113" y="2612364"/>
              <a:ext cx="1640556" cy="6469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Verdana" charset="0"/>
                  <a:ea typeface="Arial" charset="0"/>
                  <a:cs typeface="Arial" charset="0"/>
                </a:defRPr>
              </a:lvl1pPr>
              <a:lvl2pPr marL="742950" indent="-285750">
                <a:defRPr>
                  <a:solidFill>
                    <a:schemeClr val="tx1"/>
                  </a:solidFill>
                  <a:latin typeface="Verdana" charset="0"/>
                  <a:ea typeface="Arial" charset="0"/>
                  <a:cs typeface="Arial" charset="0"/>
                </a:defRPr>
              </a:lvl2pPr>
              <a:lvl3pPr marL="1143000" indent="-228600">
                <a:defRPr>
                  <a:solidFill>
                    <a:schemeClr val="tx1"/>
                  </a:solidFill>
                  <a:latin typeface="Verdana" charset="0"/>
                  <a:ea typeface="Arial" charset="0"/>
                  <a:cs typeface="Arial" charset="0"/>
                </a:defRPr>
              </a:lvl3pPr>
              <a:lvl4pPr marL="1600200" indent="-228600">
                <a:defRPr>
                  <a:solidFill>
                    <a:schemeClr val="tx1"/>
                  </a:solidFill>
                  <a:latin typeface="Verdana" charset="0"/>
                  <a:ea typeface="Arial" charset="0"/>
                  <a:cs typeface="Arial" charset="0"/>
                </a:defRPr>
              </a:lvl4pPr>
              <a:lvl5pPr marL="2057400" indent="-228600">
                <a:defRPr>
                  <a:solidFill>
                    <a:schemeClr val="tx1"/>
                  </a:solidFill>
                  <a:latin typeface="Verdana"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Verdana"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t>Initiating the</a:t>
              </a:r>
              <a:b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br>
              <a: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t>Project</a:t>
              </a:r>
            </a:p>
          </p:txBody>
        </p:sp>
        <p:sp>
          <p:nvSpPr>
            <p:cNvPr id="20" name="Rectangle 24"/>
            <p:cNvSpPr>
              <a:spLocks noChangeArrowheads="1"/>
            </p:cNvSpPr>
            <p:nvPr/>
          </p:nvSpPr>
          <p:spPr bwMode="auto">
            <a:xfrm>
              <a:off x="9508168" y="3842406"/>
              <a:ext cx="1750785" cy="924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Verdana" charset="0"/>
                  <a:ea typeface="Arial" charset="0"/>
                  <a:cs typeface="Arial" charset="0"/>
                </a:defRPr>
              </a:lvl1pPr>
              <a:lvl2pPr marL="742950" indent="-285750">
                <a:defRPr>
                  <a:solidFill>
                    <a:schemeClr val="tx1"/>
                  </a:solidFill>
                  <a:latin typeface="Verdana" charset="0"/>
                  <a:ea typeface="Arial" charset="0"/>
                  <a:cs typeface="Arial" charset="0"/>
                </a:defRPr>
              </a:lvl2pPr>
              <a:lvl3pPr marL="1143000" indent="-228600">
                <a:defRPr>
                  <a:solidFill>
                    <a:schemeClr val="tx1"/>
                  </a:solidFill>
                  <a:latin typeface="Verdana" charset="0"/>
                  <a:ea typeface="Arial" charset="0"/>
                  <a:cs typeface="Arial" charset="0"/>
                </a:defRPr>
              </a:lvl3pPr>
              <a:lvl4pPr marL="1600200" indent="-228600">
                <a:defRPr>
                  <a:solidFill>
                    <a:schemeClr val="tx1"/>
                  </a:solidFill>
                  <a:latin typeface="Verdana" charset="0"/>
                  <a:ea typeface="Arial" charset="0"/>
                  <a:cs typeface="Arial" charset="0"/>
                </a:defRPr>
              </a:lvl4pPr>
              <a:lvl5pPr marL="2057400" indent="-228600">
                <a:defRPr>
                  <a:solidFill>
                    <a:schemeClr val="tx1"/>
                  </a:solidFill>
                  <a:latin typeface="Verdana"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Verdana"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t>Mobilizing</a:t>
              </a:r>
              <a:b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br>
              <a: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t>the Working Group</a:t>
              </a:r>
            </a:p>
          </p:txBody>
        </p:sp>
        <p:sp>
          <p:nvSpPr>
            <p:cNvPr id="21" name="Rectangle 24"/>
            <p:cNvSpPr>
              <a:spLocks noChangeArrowheads="1"/>
            </p:cNvSpPr>
            <p:nvPr/>
          </p:nvSpPr>
          <p:spPr bwMode="auto">
            <a:xfrm>
              <a:off x="8903304" y="4999771"/>
              <a:ext cx="1750785" cy="6469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Verdana" charset="0"/>
                  <a:ea typeface="Arial" charset="0"/>
                  <a:cs typeface="Arial" charset="0"/>
                </a:defRPr>
              </a:lvl1pPr>
              <a:lvl2pPr marL="742950" indent="-285750">
                <a:defRPr>
                  <a:solidFill>
                    <a:schemeClr val="tx1"/>
                  </a:solidFill>
                  <a:latin typeface="Verdana" charset="0"/>
                  <a:ea typeface="Arial" charset="0"/>
                  <a:cs typeface="Arial" charset="0"/>
                </a:defRPr>
              </a:lvl2pPr>
              <a:lvl3pPr marL="1143000" indent="-228600">
                <a:defRPr>
                  <a:solidFill>
                    <a:schemeClr val="tx1"/>
                  </a:solidFill>
                  <a:latin typeface="Verdana" charset="0"/>
                  <a:ea typeface="Arial" charset="0"/>
                  <a:cs typeface="Arial" charset="0"/>
                </a:defRPr>
              </a:lvl3pPr>
              <a:lvl4pPr marL="1600200" indent="-228600">
                <a:defRPr>
                  <a:solidFill>
                    <a:schemeClr val="tx1"/>
                  </a:solidFill>
                  <a:latin typeface="Verdana" charset="0"/>
                  <a:ea typeface="Arial" charset="0"/>
                  <a:cs typeface="Arial" charset="0"/>
                </a:defRPr>
              </a:lvl4pPr>
              <a:lvl5pPr marL="2057400" indent="-228600">
                <a:defRPr>
                  <a:solidFill>
                    <a:schemeClr val="tx1"/>
                  </a:solidFill>
                  <a:latin typeface="Verdana"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Verdana"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t>Drafting the</a:t>
              </a:r>
              <a:b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br>
              <a: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t>Standard</a:t>
              </a:r>
            </a:p>
          </p:txBody>
        </p:sp>
        <p:sp>
          <p:nvSpPr>
            <p:cNvPr id="22" name="Rectangle 24"/>
            <p:cNvSpPr>
              <a:spLocks noChangeArrowheads="1"/>
            </p:cNvSpPr>
            <p:nvPr/>
          </p:nvSpPr>
          <p:spPr bwMode="auto">
            <a:xfrm>
              <a:off x="6017668" y="4999771"/>
              <a:ext cx="1750785" cy="6469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Verdana" charset="0"/>
                  <a:ea typeface="Arial" charset="0"/>
                  <a:cs typeface="Arial" charset="0"/>
                </a:defRPr>
              </a:lvl1pPr>
              <a:lvl2pPr marL="742950" indent="-285750">
                <a:defRPr>
                  <a:solidFill>
                    <a:schemeClr val="tx1"/>
                  </a:solidFill>
                  <a:latin typeface="Verdana" charset="0"/>
                  <a:ea typeface="Arial" charset="0"/>
                  <a:cs typeface="Arial" charset="0"/>
                </a:defRPr>
              </a:lvl2pPr>
              <a:lvl3pPr marL="1143000" indent="-228600">
                <a:defRPr>
                  <a:solidFill>
                    <a:schemeClr val="tx1"/>
                  </a:solidFill>
                  <a:latin typeface="Verdana" charset="0"/>
                  <a:ea typeface="Arial" charset="0"/>
                  <a:cs typeface="Arial" charset="0"/>
                </a:defRPr>
              </a:lvl3pPr>
              <a:lvl4pPr marL="1600200" indent="-228600">
                <a:defRPr>
                  <a:solidFill>
                    <a:schemeClr val="tx1"/>
                  </a:solidFill>
                  <a:latin typeface="Verdana" charset="0"/>
                  <a:ea typeface="Arial" charset="0"/>
                  <a:cs typeface="Arial" charset="0"/>
                </a:defRPr>
              </a:lvl4pPr>
              <a:lvl5pPr marL="2057400" indent="-228600">
                <a:defRPr>
                  <a:solidFill>
                    <a:schemeClr val="tx1"/>
                  </a:solidFill>
                  <a:latin typeface="Verdana"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Verdana"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t>Balloting the</a:t>
              </a:r>
              <a:b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br>
              <a: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t>Standard</a:t>
              </a:r>
            </a:p>
          </p:txBody>
        </p:sp>
        <p:sp>
          <p:nvSpPr>
            <p:cNvPr id="23" name="Rectangle 24"/>
            <p:cNvSpPr>
              <a:spLocks noChangeArrowheads="1"/>
            </p:cNvSpPr>
            <p:nvPr/>
          </p:nvSpPr>
          <p:spPr bwMode="auto">
            <a:xfrm>
              <a:off x="5513644" y="3842406"/>
              <a:ext cx="1750785" cy="6469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Verdana" charset="0"/>
                  <a:ea typeface="Arial" charset="0"/>
                  <a:cs typeface="Arial" charset="0"/>
                </a:defRPr>
              </a:lvl1pPr>
              <a:lvl2pPr marL="742950" indent="-285750">
                <a:defRPr>
                  <a:solidFill>
                    <a:schemeClr val="tx1"/>
                  </a:solidFill>
                  <a:latin typeface="Verdana" charset="0"/>
                  <a:ea typeface="Arial" charset="0"/>
                  <a:cs typeface="Arial" charset="0"/>
                </a:defRPr>
              </a:lvl2pPr>
              <a:lvl3pPr marL="1143000" indent="-228600">
                <a:defRPr>
                  <a:solidFill>
                    <a:schemeClr val="tx1"/>
                  </a:solidFill>
                  <a:latin typeface="Verdana" charset="0"/>
                  <a:ea typeface="Arial" charset="0"/>
                  <a:cs typeface="Arial" charset="0"/>
                </a:defRPr>
              </a:lvl3pPr>
              <a:lvl4pPr marL="1600200" indent="-228600">
                <a:defRPr>
                  <a:solidFill>
                    <a:schemeClr val="tx1"/>
                  </a:solidFill>
                  <a:latin typeface="Verdana" charset="0"/>
                  <a:ea typeface="Arial" charset="0"/>
                  <a:cs typeface="Arial" charset="0"/>
                </a:defRPr>
              </a:lvl4pPr>
              <a:lvl5pPr marL="2057400" indent="-228600">
                <a:defRPr>
                  <a:solidFill>
                    <a:schemeClr val="tx1"/>
                  </a:solidFill>
                  <a:latin typeface="Verdana"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Verdana"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t>Gaining Final</a:t>
              </a:r>
              <a:b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br>
              <a: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t>Approval</a:t>
              </a:r>
            </a:p>
          </p:txBody>
        </p:sp>
      </p:grpSp>
    </p:spTree>
    <p:extLst>
      <p:ext uri="{BB962C8B-B14F-4D97-AF65-F5344CB8AC3E}">
        <p14:creationId xmlns:p14="http://schemas.microsoft.com/office/powerpoint/2010/main" val="270179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802.11bp</a:t>
            </a:r>
            <a:r>
              <a:rPr lang="en-US" dirty="0"/>
              <a:t> Ambient Power Transmission (AMP)</a:t>
            </a:r>
          </a:p>
        </p:txBody>
      </p:sp>
      <p:sp>
        <p:nvSpPr>
          <p:cNvPr id="3" name="Content Placeholder 2"/>
          <p:cNvSpPr>
            <a:spLocks noGrp="1"/>
          </p:cNvSpPr>
          <p:nvPr>
            <p:ph sz="quarter" idx="14"/>
          </p:nvPr>
        </p:nvSpPr>
        <p:spPr/>
        <p:txBody>
          <a:bodyPr>
            <a:noAutofit/>
          </a:bodyPr>
          <a:lstStyle/>
          <a:p>
            <a:pPr>
              <a:buFont typeface="Arial" panose="020B0604020202020204" pitchFamily="34" charset="0"/>
              <a:buChar char="•"/>
            </a:pPr>
            <a:r>
              <a:rPr lang="en-CA" dirty="0"/>
              <a:t>802.11</a:t>
            </a:r>
            <a:r>
              <a:rPr lang="en-US" altLang="en-CA" dirty="0"/>
              <a:t>b</a:t>
            </a:r>
            <a:r>
              <a:rPr lang="en-CA" dirty="0"/>
              <a:t>p </a:t>
            </a:r>
            <a:r>
              <a:rPr lang="en-US" altLang="en-CA" dirty="0"/>
              <a:t>defines MAC/PHY enhancements </a:t>
            </a:r>
            <a:r>
              <a:rPr lang="en-CA" dirty="0"/>
              <a:t>from </a:t>
            </a:r>
            <a:r>
              <a:rPr lang="en-US" altLang="en-CA" dirty="0"/>
              <a:t>mainstream </a:t>
            </a:r>
            <a:r>
              <a:rPr lang="en-CA" dirty="0"/>
              <a:t>802.11</a:t>
            </a:r>
            <a:r>
              <a:rPr lang="en-US" altLang="en-CA" dirty="0"/>
              <a:t> standards and amendments to </a:t>
            </a:r>
            <a:r>
              <a:rPr lang="en-CA" dirty="0"/>
              <a:t>provide a</a:t>
            </a:r>
            <a:r>
              <a:rPr lang="en-US" altLang="en-CA" dirty="0"/>
              <a:t>n ambient power communication solution in WLAN by:</a:t>
            </a:r>
            <a:endParaRPr lang="en-CA" dirty="0"/>
          </a:p>
          <a:p>
            <a:pPr lvl="1">
              <a:buFont typeface="Arial" panose="020B0604020202020204" pitchFamily="34" charset="0"/>
              <a:buChar char="•"/>
            </a:pPr>
            <a:r>
              <a:rPr lang="en-CA" sz="1800" dirty="0"/>
              <a:t>defin</a:t>
            </a:r>
            <a:r>
              <a:rPr lang="en-US" altLang="en-CA" sz="1800" dirty="0"/>
              <a:t>ing</a:t>
            </a:r>
            <a:r>
              <a:rPr lang="en-CA" sz="1800" dirty="0"/>
              <a:t> ambient power transmission in both S1G and 2.4 GHz bands.</a:t>
            </a:r>
          </a:p>
          <a:p>
            <a:pPr lvl="1">
              <a:buFont typeface="Arial" panose="020B0604020202020204" pitchFamily="34" charset="0"/>
              <a:buChar char="•"/>
            </a:pPr>
            <a:r>
              <a:rPr lang="en-CA" sz="1800" dirty="0"/>
              <a:t>defin</a:t>
            </a:r>
            <a:r>
              <a:rPr lang="en-US" altLang="en-CA" sz="1800" dirty="0"/>
              <a:t>ing</a:t>
            </a:r>
            <a:r>
              <a:rPr lang="en-CA" sz="1800" dirty="0"/>
              <a:t> wireless power transmission protocol in S1G</a:t>
            </a:r>
          </a:p>
          <a:p>
            <a:pPr lvl="1">
              <a:buFont typeface="Arial" panose="020B0604020202020204" pitchFamily="34" charset="0"/>
              <a:buChar char="•"/>
            </a:pPr>
            <a:r>
              <a:rPr lang="en-CA" sz="1800" dirty="0"/>
              <a:t>support</a:t>
            </a:r>
            <a:r>
              <a:rPr lang="en-US" altLang="en-CA" sz="1800" dirty="0"/>
              <a:t>ing</a:t>
            </a:r>
            <a:r>
              <a:rPr lang="en-CA" sz="1800" dirty="0"/>
              <a:t> both bistatic and monostatic transmission</a:t>
            </a:r>
          </a:p>
          <a:p>
            <a:pPr lvl="1">
              <a:buFont typeface="Arial" panose="020B0604020202020204" pitchFamily="34" charset="0"/>
              <a:buChar char="•"/>
            </a:pPr>
            <a:r>
              <a:rPr lang="en-CA" sz="1800" dirty="0"/>
              <a:t>defin</a:t>
            </a:r>
            <a:r>
              <a:rPr lang="en-US" altLang="en-CA" sz="1800" dirty="0"/>
              <a:t>ing</a:t>
            </a:r>
            <a:r>
              <a:rPr lang="en-CA" sz="1800" dirty="0"/>
              <a:t> mechanisms for coexistence between </a:t>
            </a:r>
            <a:r>
              <a:rPr lang="en-US" altLang="en-CA" sz="1800" dirty="0"/>
              <a:t>802.11bp compliant</a:t>
            </a:r>
            <a:r>
              <a:rPr lang="en-CA" sz="1800" dirty="0"/>
              <a:t> devices and legacy 802.11 devices.</a:t>
            </a:r>
          </a:p>
          <a:p>
            <a:pPr algn="l">
              <a:buClrTx/>
              <a:buSzTx/>
              <a:buFont typeface="Arial" panose="020B0604020202020204" pitchFamily="34" charset="0"/>
              <a:buChar char="•"/>
            </a:pPr>
            <a:r>
              <a:rPr lang="en-US" altLang="en-CA" dirty="0"/>
              <a:t>A </a:t>
            </a:r>
            <a:r>
              <a:rPr lang="en-US" altLang="en-CA" dirty="0">
                <a:hlinkClick r:id="rId2"/>
              </a:rPr>
              <a:t>technical report on AMP</a:t>
            </a:r>
            <a:r>
              <a:rPr lang="en-US" altLang="en-CA" dirty="0"/>
              <a:t> in WLAN was developed by an earlier AMP group.</a:t>
            </a:r>
          </a:p>
        </p:txBody>
      </p:sp>
      <p:sp>
        <p:nvSpPr>
          <p:cNvPr id="6" name="Date Placeholder 4">
            <a:extLst>
              <a:ext uri="{FF2B5EF4-FFF2-40B4-BE49-F238E27FC236}">
                <a16:creationId xmlns:a16="http://schemas.microsoft.com/office/drawing/2014/main" id="{9CC06DA3-C8CE-4A05-B57B-EC762AB7105B}"/>
              </a:ext>
            </a:extLst>
          </p:cNvPr>
          <p:cNvSpPr>
            <a:spLocks noGrp="1"/>
          </p:cNvSpPr>
          <p:nvPr>
            <p:ph type="dt" sz="half" idx="16"/>
          </p:nvPr>
        </p:nvSpPr>
        <p:spPr>
          <a:xfrm>
            <a:off x="5598213" y="6426104"/>
            <a:ext cx="995579" cy="210312"/>
          </a:xfrm>
        </p:spPr>
        <p:txBody>
          <a:bodyPr/>
          <a:lstStyle/>
          <a:p>
            <a:pPr>
              <a:defRPr/>
            </a:pPr>
            <a:r>
              <a:rPr lang="en-US" altLang="ja-JP" sz="1400" b="1" dirty="0">
                <a:solidFill>
                  <a:schemeClr val="accent4"/>
                </a:solidFill>
              </a:rPr>
              <a:t>January  2025</a:t>
            </a:r>
            <a:endParaRPr lang="en-US" sz="1400" b="1" dirty="0">
              <a:solidFill>
                <a:schemeClr val="accent4"/>
              </a:solidFill>
            </a:endParaRPr>
          </a:p>
        </p:txBody>
      </p:sp>
      <p:sp>
        <p:nvSpPr>
          <p:cNvPr id="7" name="Slide Number Placeholder 2">
            <a:extLst>
              <a:ext uri="{FF2B5EF4-FFF2-40B4-BE49-F238E27FC236}">
                <a16:creationId xmlns:a16="http://schemas.microsoft.com/office/drawing/2014/main" id="{A14D100F-C00E-488F-92BD-3B04D2649CA2}"/>
              </a:ext>
            </a:extLst>
          </p:cNvPr>
          <p:cNvSpPr>
            <a:spLocks noGrp="1"/>
          </p:cNvSpPr>
          <p:nvPr>
            <p:ph type="sldNum" sz="quarter" idx="15"/>
          </p:nvPr>
        </p:nvSpPr>
        <p:spPr>
          <a:xfrm>
            <a:off x="11049003" y="6430872"/>
            <a:ext cx="533399" cy="232147"/>
          </a:xfrm>
        </p:spPr>
        <p:txBody>
          <a:bodyPr/>
          <a:lstStyle/>
          <a:p>
            <a:pPr>
              <a:defRPr/>
            </a:pPr>
            <a:fld id="{1F2884EB-C6E3-684C-A39B-0E652C4E0E60}" type="slidenum">
              <a:rPr lang="en-US" smtClean="0"/>
              <a:pPr>
                <a:defRPr/>
              </a:pPr>
              <a:t>20</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3363B-D7CD-D2EC-1C20-2E5C6D321F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25D05A-45FF-37D3-E6EE-CB034265226F}"/>
              </a:ext>
            </a:extLst>
          </p:cNvPr>
          <p:cNvSpPr>
            <a:spLocks noGrp="1"/>
          </p:cNvSpPr>
          <p:nvPr>
            <p:ph type="title"/>
          </p:nvPr>
        </p:nvSpPr>
        <p:spPr/>
        <p:txBody>
          <a:bodyPr>
            <a:normAutofit/>
          </a:bodyPr>
          <a:lstStyle/>
          <a:p>
            <a:r>
              <a:rPr lang="en-US" b="1" dirty="0"/>
              <a:t>802.11bq </a:t>
            </a:r>
            <a:r>
              <a:rPr lang="en-US" dirty="0"/>
              <a:t>Integrated </a:t>
            </a:r>
            <a:r>
              <a:rPr lang="en-US" dirty="0" err="1"/>
              <a:t>mmWave</a:t>
            </a:r>
            <a:r>
              <a:rPr lang="en-US" dirty="0"/>
              <a:t> (IMMW) </a:t>
            </a:r>
          </a:p>
        </p:txBody>
      </p:sp>
      <p:sp>
        <p:nvSpPr>
          <p:cNvPr id="3" name="Content Placeholder 2">
            <a:extLst>
              <a:ext uri="{FF2B5EF4-FFF2-40B4-BE49-F238E27FC236}">
                <a16:creationId xmlns:a16="http://schemas.microsoft.com/office/drawing/2014/main" id="{3C117DF7-7EEC-9845-56C0-18613107DBA4}"/>
              </a:ext>
            </a:extLst>
          </p:cNvPr>
          <p:cNvSpPr>
            <a:spLocks noGrp="1"/>
          </p:cNvSpPr>
          <p:nvPr>
            <p:ph sz="quarter" idx="14"/>
          </p:nvPr>
        </p:nvSpPr>
        <p:spPr>
          <a:xfrm>
            <a:off x="464331" y="2753160"/>
            <a:ext cx="11101917" cy="3307080"/>
          </a:xfrm>
        </p:spPr>
        <p:txBody>
          <a:bodyPr>
            <a:noAutofit/>
          </a:bodyPr>
          <a:lstStyle/>
          <a:p>
            <a:pPr>
              <a:buFont typeface="Arial" panose="020B0604020202020204" pitchFamily="34" charset="0"/>
              <a:buChar char="•"/>
            </a:pPr>
            <a:r>
              <a:rPr lang="en-US" sz="1900" dirty="0"/>
              <a:t>Expected to start work as task group in February 2025</a:t>
            </a:r>
          </a:p>
          <a:p>
            <a:pPr>
              <a:buFont typeface="Arial" panose="020B0604020202020204" pitchFamily="34" charset="0"/>
              <a:buChar char="•"/>
            </a:pPr>
            <a:r>
              <a:rPr lang="en-US" sz="1900" dirty="0"/>
              <a:t>Simplify 42-71 GHz band operation to reduce implementation cost</a:t>
            </a:r>
          </a:p>
          <a:p>
            <a:pPr>
              <a:buFont typeface="Arial" panose="020B0604020202020204" pitchFamily="34" charset="0"/>
              <a:buChar char="•"/>
            </a:pPr>
            <a:r>
              <a:rPr lang="en-US" sz="1900" dirty="0"/>
              <a:t>Previous generations (802.11ad/ay/</a:t>
            </a:r>
            <a:r>
              <a:rPr lang="en-US" sz="1900" dirty="0" err="1"/>
              <a:t>aj</a:t>
            </a:r>
            <a:r>
              <a:rPr lang="en-US" sz="1900" dirty="0"/>
              <a:t>) assumed stand alone operation</a:t>
            </a:r>
          </a:p>
          <a:p>
            <a:pPr lvl="1">
              <a:buFont typeface="Arial" panose="020B0604020202020204" pitchFamily="34" charset="0"/>
              <a:buChar char="•"/>
            </a:pPr>
            <a:r>
              <a:rPr lang="en-US" sz="1700" dirty="0"/>
              <a:t>Re-design with multi-band support in mind</a:t>
            </a:r>
          </a:p>
          <a:p>
            <a:pPr>
              <a:buFont typeface="Arial" panose="020B0604020202020204" pitchFamily="34" charset="0"/>
              <a:buChar char="•"/>
            </a:pPr>
            <a:r>
              <a:rPr lang="en-US" sz="1900" dirty="0"/>
              <a:t>Improvements expected:</a:t>
            </a:r>
          </a:p>
          <a:p>
            <a:pPr lvl="1">
              <a:buFont typeface="Arial" panose="020B0604020202020204" pitchFamily="34" charset="0"/>
              <a:buChar char="•"/>
            </a:pPr>
            <a:r>
              <a:rPr lang="en-US" sz="1700" dirty="0"/>
              <a:t>More architectural reuse from low band PHY</a:t>
            </a:r>
          </a:p>
          <a:p>
            <a:pPr lvl="1">
              <a:buFont typeface="Arial" panose="020B0604020202020204" pitchFamily="34" charset="0"/>
              <a:buChar char="•"/>
            </a:pPr>
            <a:r>
              <a:rPr lang="en-US" sz="1700" dirty="0"/>
              <a:t>Eliminate control PHY by taking advantage of multi-link; e.g., sector sweep beamforming directed through low band channel</a:t>
            </a:r>
          </a:p>
          <a:p>
            <a:pPr>
              <a:buFont typeface="Arial" panose="020B0604020202020204" pitchFamily="34" charset="0"/>
              <a:buChar char="•"/>
            </a:pPr>
            <a:r>
              <a:rPr lang="en-US" sz="1900" dirty="0"/>
              <a:t>This project is particularly relevant to China where 6 GHz band operation is not available</a:t>
            </a:r>
          </a:p>
        </p:txBody>
      </p:sp>
      <p:pic>
        <p:nvPicPr>
          <p:cNvPr id="6" name="Picture 2" descr="What is mmWave ( Millimeter Wave )">
            <a:extLst>
              <a:ext uri="{FF2B5EF4-FFF2-40B4-BE49-F238E27FC236}">
                <a16:creationId xmlns:a16="http://schemas.microsoft.com/office/drawing/2014/main" id="{52AA3797-5F6C-D81E-2FF4-FD1AB68295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3258" y="1013071"/>
            <a:ext cx="5866128" cy="1686511"/>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4">
            <a:extLst>
              <a:ext uri="{FF2B5EF4-FFF2-40B4-BE49-F238E27FC236}">
                <a16:creationId xmlns:a16="http://schemas.microsoft.com/office/drawing/2014/main" id="{DBD2AD6F-DE6F-492C-94DD-E7F131A3E0E7}"/>
              </a:ext>
            </a:extLst>
          </p:cNvPr>
          <p:cNvSpPr>
            <a:spLocks noGrp="1"/>
          </p:cNvSpPr>
          <p:nvPr>
            <p:ph type="dt" sz="half" idx="16"/>
          </p:nvPr>
        </p:nvSpPr>
        <p:spPr>
          <a:xfrm>
            <a:off x="5598213" y="6426104"/>
            <a:ext cx="995579" cy="210312"/>
          </a:xfrm>
        </p:spPr>
        <p:txBody>
          <a:bodyPr/>
          <a:lstStyle/>
          <a:p>
            <a:pPr>
              <a:defRPr/>
            </a:pPr>
            <a:r>
              <a:rPr lang="en-US" altLang="ja-JP" sz="1400" b="1" dirty="0">
                <a:solidFill>
                  <a:schemeClr val="accent4"/>
                </a:solidFill>
              </a:rPr>
              <a:t>January  2025</a:t>
            </a:r>
            <a:endParaRPr lang="en-US" sz="1400" b="1" dirty="0">
              <a:solidFill>
                <a:schemeClr val="accent4"/>
              </a:solidFill>
            </a:endParaRPr>
          </a:p>
        </p:txBody>
      </p:sp>
      <p:sp>
        <p:nvSpPr>
          <p:cNvPr id="8" name="Slide Number Placeholder 2">
            <a:extLst>
              <a:ext uri="{FF2B5EF4-FFF2-40B4-BE49-F238E27FC236}">
                <a16:creationId xmlns:a16="http://schemas.microsoft.com/office/drawing/2014/main" id="{69546A73-4987-4EF7-8D44-A3CE6BE39262}"/>
              </a:ext>
            </a:extLst>
          </p:cNvPr>
          <p:cNvSpPr>
            <a:spLocks noGrp="1"/>
          </p:cNvSpPr>
          <p:nvPr>
            <p:ph type="sldNum" sz="quarter" idx="15"/>
          </p:nvPr>
        </p:nvSpPr>
        <p:spPr>
          <a:xfrm>
            <a:off x="11049003" y="6430872"/>
            <a:ext cx="533399" cy="232147"/>
          </a:xfrm>
        </p:spPr>
        <p:txBody>
          <a:bodyPr/>
          <a:lstStyle/>
          <a:p>
            <a:pPr>
              <a:defRPr/>
            </a:pPr>
            <a:fld id="{1F2884EB-C6E3-684C-A39B-0E652C4E0E60}" type="slidenum">
              <a:rPr lang="en-US" smtClean="0"/>
              <a:pPr>
                <a:defRPr/>
              </a:pPr>
              <a:t>21</a:t>
            </a:fld>
            <a:endParaRPr lang="en-US" dirty="0"/>
          </a:p>
        </p:txBody>
      </p:sp>
    </p:spTree>
    <p:extLst>
      <p:ext uri="{BB962C8B-B14F-4D97-AF65-F5344CB8AC3E}">
        <p14:creationId xmlns:p14="http://schemas.microsoft.com/office/powerpoint/2010/main" val="55201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B7283-832C-B686-0826-CE19069049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33098-298F-11E1-1B18-F67CCD151F57}"/>
              </a:ext>
            </a:extLst>
          </p:cNvPr>
          <p:cNvSpPr>
            <a:spLocks noGrp="1"/>
          </p:cNvSpPr>
          <p:nvPr>
            <p:ph type="title"/>
          </p:nvPr>
        </p:nvSpPr>
        <p:spPr/>
        <p:txBody>
          <a:bodyPr>
            <a:normAutofit/>
          </a:bodyPr>
          <a:lstStyle/>
          <a:p>
            <a:r>
              <a:rPr lang="en-US" b="1" dirty="0"/>
              <a:t>802.11 </a:t>
            </a:r>
            <a:r>
              <a:rPr lang="en-US" dirty="0" err="1"/>
              <a:t>AUTOmotive</a:t>
            </a:r>
            <a:r>
              <a:rPr lang="en-US" dirty="0"/>
              <a:t> group</a:t>
            </a:r>
          </a:p>
        </p:txBody>
      </p:sp>
      <p:sp>
        <p:nvSpPr>
          <p:cNvPr id="3" name="Content Placeholder 2">
            <a:extLst>
              <a:ext uri="{FF2B5EF4-FFF2-40B4-BE49-F238E27FC236}">
                <a16:creationId xmlns:a16="http://schemas.microsoft.com/office/drawing/2014/main" id="{DD6B7EA4-7F2A-EF33-49F6-B7F0129C1DC4}"/>
              </a:ext>
            </a:extLst>
          </p:cNvPr>
          <p:cNvSpPr>
            <a:spLocks noGrp="1"/>
          </p:cNvSpPr>
          <p:nvPr>
            <p:ph sz="quarter" idx="14"/>
          </p:nvPr>
        </p:nvSpPr>
        <p:spPr>
          <a:xfrm>
            <a:off x="381000" y="1234440"/>
            <a:ext cx="11101917" cy="4389120"/>
          </a:xfrm>
        </p:spPr>
        <p:txBody>
          <a:bodyPr>
            <a:noAutofit/>
          </a:bodyPr>
          <a:lstStyle/>
          <a:p>
            <a:pPr>
              <a:buFont typeface="Arial" panose="020B0604020202020204" pitchFamily="34" charset="0"/>
              <a:buChar char="•"/>
            </a:pPr>
            <a:r>
              <a:rPr lang="en-US" sz="1900" dirty="0"/>
              <a:t>The AUTO TIG is developing a report on the automotive use of Wi-Fi</a:t>
            </a:r>
          </a:p>
          <a:p>
            <a:pPr>
              <a:buFont typeface="Arial" panose="020B0604020202020204" pitchFamily="34" charset="0"/>
              <a:buChar char="•"/>
            </a:pPr>
            <a:r>
              <a:rPr lang="en-US" sz="1900" dirty="0"/>
              <a:t>The automotive industry wants to use Wi-Fi opportunistically to</a:t>
            </a:r>
          </a:p>
          <a:p>
            <a:pPr lvl="1">
              <a:buFont typeface="Arial" panose="020B0604020202020204" pitchFamily="34" charset="0"/>
              <a:buChar char="•"/>
            </a:pPr>
            <a:r>
              <a:rPr lang="en-US" sz="1700" dirty="0"/>
              <a:t>Update software, maps, etc.</a:t>
            </a:r>
          </a:p>
          <a:p>
            <a:pPr lvl="1">
              <a:buFont typeface="Arial" panose="020B0604020202020204" pitchFamily="34" charset="0"/>
              <a:buChar char="•"/>
            </a:pPr>
            <a:r>
              <a:rPr lang="en-US" sz="1700" dirty="0"/>
              <a:t>Get updates on traffic conditions</a:t>
            </a:r>
          </a:p>
          <a:p>
            <a:pPr lvl="1">
              <a:buFont typeface="Arial" panose="020B0604020202020204" pitchFamily="34" charset="0"/>
              <a:buChar char="•"/>
            </a:pPr>
            <a:r>
              <a:rPr lang="en-US" sz="1700" dirty="0"/>
              <a:t>Serve internet connectivity to occupants using Wi-Fi</a:t>
            </a:r>
          </a:p>
          <a:p>
            <a:pPr lvl="1">
              <a:buFont typeface="Arial" panose="020B0604020202020204" pitchFamily="34" charset="0"/>
              <a:buChar char="•"/>
            </a:pPr>
            <a:r>
              <a:rPr lang="en-US" sz="1700" dirty="0"/>
              <a:t>Connect to mobile devices</a:t>
            </a:r>
          </a:p>
          <a:p>
            <a:pPr>
              <a:buFont typeface="Arial" panose="020B0604020202020204" pitchFamily="34" charset="0"/>
              <a:buChar char="•"/>
            </a:pPr>
            <a:r>
              <a:rPr lang="en-US" sz="1900" dirty="0"/>
              <a:t>The report will provide</a:t>
            </a:r>
          </a:p>
          <a:p>
            <a:pPr lvl="1">
              <a:buFont typeface="Arial" panose="020B0604020202020204" pitchFamily="34" charset="0"/>
              <a:buChar char="•"/>
            </a:pPr>
            <a:r>
              <a:rPr lang="en-US" sz="1700" dirty="0"/>
              <a:t>Use cases and requirements</a:t>
            </a:r>
          </a:p>
          <a:p>
            <a:pPr lvl="1">
              <a:buFont typeface="Arial" panose="020B0604020202020204" pitchFamily="34" charset="0"/>
              <a:buChar char="•"/>
            </a:pPr>
            <a:r>
              <a:rPr lang="en-US" sz="1700" dirty="0"/>
              <a:t>Key performance indicators</a:t>
            </a:r>
          </a:p>
          <a:p>
            <a:pPr lvl="1">
              <a:buFont typeface="Arial" panose="020B0604020202020204" pitchFamily="34" charset="0"/>
              <a:buChar char="•"/>
            </a:pPr>
            <a:r>
              <a:rPr lang="en-US" sz="1700" dirty="0"/>
              <a:t>Technical approaches and 802.11 standard gaps in the areas</a:t>
            </a:r>
          </a:p>
          <a:p>
            <a:pPr marL="228600" lvl="1" indent="0">
              <a:buNone/>
            </a:pPr>
            <a:r>
              <a:rPr lang="en-US" sz="1700" dirty="0"/>
              <a:t>    	such as protocols in association &amp; authentication, </a:t>
            </a:r>
          </a:p>
          <a:p>
            <a:pPr marL="228600" lvl="1" indent="0">
              <a:buNone/>
            </a:pPr>
            <a:r>
              <a:rPr lang="en-US" sz="1700" dirty="0"/>
              <a:t>    	seamless AP handover, </a:t>
            </a:r>
          </a:p>
          <a:p>
            <a:pPr marL="228600" lvl="1" indent="0">
              <a:buNone/>
            </a:pPr>
            <a:r>
              <a:rPr lang="en-US" sz="1700" dirty="0"/>
              <a:t>    	optimized roaming algorithm etc.</a:t>
            </a:r>
          </a:p>
          <a:p>
            <a:pPr lvl="1">
              <a:buFont typeface="Arial" panose="020B0604020202020204" pitchFamily="34" charset="0"/>
              <a:buChar char="•"/>
            </a:pPr>
            <a:r>
              <a:rPr lang="en-US" sz="1700" dirty="0"/>
              <a:t>Alternative solutions</a:t>
            </a:r>
          </a:p>
        </p:txBody>
      </p:sp>
      <p:pic>
        <p:nvPicPr>
          <p:cNvPr id="6" name="Picture 2" descr="Wefi - CONNECTED CARS — Wefi">
            <a:extLst>
              <a:ext uri="{FF2B5EF4-FFF2-40B4-BE49-F238E27FC236}">
                <a16:creationId xmlns:a16="http://schemas.microsoft.com/office/drawing/2014/main" id="{973DE4C0-3BFD-8ECD-3D2C-C3092C1BD0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148369"/>
            <a:ext cx="5704435" cy="3018596"/>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4">
            <a:extLst>
              <a:ext uri="{FF2B5EF4-FFF2-40B4-BE49-F238E27FC236}">
                <a16:creationId xmlns:a16="http://schemas.microsoft.com/office/drawing/2014/main" id="{9E21E5A4-87ED-4F7E-BCEC-FB5824FFCAC1}"/>
              </a:ext>
            </a:extLst>
          </p:cNvPr>
          <p:cNvSpPr>
            <a:spLocks noGrp="1"/>
          </p:cNvSpPr>
          <p:nvPr>
            <p:ph type="dt" sz="half" idx="16"/>
          </p:nvPr>
        </p:nvSpPr>
        <p:spPr>
          <a:xfrm>
            <a:off x="5598213" y="6426104"/>
            <a:ext cx="995579" cy="210312"/>
          </a:xfrm>
        </p:spPr>
        <p:txBody>
          <a:bodyPr/>
          <a:lstStyle/>
          <a:p>
            <a:pPr>
              <a:defRPr/>
            </a:pPr>
            <a:r>
              <a:rPr lang="en-US" altLang="ja-JP" sz="1400" b="1" dirty="0">
                <a:solidFill>
                  <a:schemeClr val="accent4"/>
                </a:solidFill>
              </a:rPr>
              <a:t>January  2025</a:t>
            </a:r>
            <a:endParaRPr lang="en-US" sz="1400" b="1" dirty="0">
              <a:solidFill>
                <a:schemeClr val="accent4"/>
              </a:solidFill>
            </a:endParaRPr>
          </a:p>
        </p:txBody>
      </p:sp>
      <p:sp>
        <p:nvSpPr>
          <p:cNvPr id="8" name="Slide Number Placeholder 2">
            <a:extLst>
              <a:ext uri="{FF2B5EF4-FFF2-40B4-BE49-F238E27FC236}">
                <a16:creationId xmlns:a16="http://schemas.microsoft.com/office/drawing/2014/main" id="{F41DF2FE-1362-4055-B638-6490BD53151F}"/>
              </a:ext>
            </a:extLst>
          </p:cNvPr>
          <p:cNvSpPr>
            <a:spLocks noGrp="1"/>
          </p:cNvSpPr>
          <p:nvPr>
            <p:ph type="sldNum" sz="quarter" idx="15"/>
          </p:nvPr>
        </p:nvSpPr>
        <p:spPr>
          <a:xfrm>
            <a:off x="11049003" y="6430872"/>
            <a:ext cx="533399" cy="232147"/>
          </a:xfrm>
        </p:spPr>
        <p:txBody>
          <a:bodyPr/>
          <a:lstStyle/>
          <a:p>
            <a:pPr>
              <a:defRPr/>
            </a:pPr>
            <a:fld id="{1F2884EB-C6E3-684C-A39B-0E652C4E0E60}" type="slidenum">
              <a:rPr lang="en-US" smtClean="0"/>
              <a:pPr>
                <a:defRPr/>
              </a:pPr>
              <a:t>22</a:t>
            </a:fld>
            <a:endParaRPr lang="en-US" dirty="0"/>
          </a:p>
        </p:txBody>
      </p:sp>
    </p:spTree>
    <p:extLst>
      <p:ext uri="{BB962C8B-B14F-4D97-AF65-F5344CB8AC3E}">
        <p14:creationId xmlns:p14="http://schemas.microsoft.com/office/powerpoint/2010/main" val="125055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C66E6-A887-E9C4-B8E6-3B9B9F7E0B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A37342-821B-1D6E-B2A4-1E238A76C65F}"/>
              </a:ext>
            </a:extLst>
          </p:cNvPr>
          <p:cNvSpPr>
            <a:spLocks noGrp="1"/>
          </p:cNvSpPr>
          <p:nvPr>
            <p:ph type="title"/>
          </p:nvPr>
        </p:nvSpPr>
        <p:spPr/>
        <p:txBody>
          <a:bodyPr>
            <a:normAutofit/>
          </a:bodyPr>
          <a:lstStyle/>
          <a:p>
            <a:r>
              <a:rPr lang="en-US" b="1" dirty="0"/>
              <a:t>802.11 </a:t>
            </a:r>
            <a:r>
              <a:rPr lang="en-US" dirty="0"/>
              <a:t>Enhanced Light Communications (ELC) group</a:t>
            </a:r>
          </a:p>
        </p:txBody>
      </p:sp>
      <p:sp>
        <p:nvSpPr>
          <p:cNvPr id="3" name="Content Placeholder 2">
            <a:extLst>
              <a:ext uri="{FF2B5EF4-FFF2-40B4-BE49-F238E27FC236}">
                <a16:creationId xmlns:a16="http://schemas.microsoft.com/office/drawing/2014/main" id="{792C7D47-49A8-5E63-7F0F-F26B2D123650}"/>
              </a:ext>
            </a:extLst>
          </p:cNvPr>
          <p:cNvSpPr>
            <a:spLocks noGrp="1"/>
          </p:cNvSpPr>
          <p:nvPr>
            <p:ph sz="quarter" idx="14"/>
          </p:nvPr>
        </p:nvSpPr>
        <p:spPr>
          <a:xfrm>
            <a:off x="381001" y="1112520"/>
            <a:ext cx="7620000" cy="2392680"/>
          </a:xfrm>
        </p:spPr>
        <p:txBody>
          <a:bodyPr>
            <a:noAutofit/>
          </a:bodyPr>
          <a:lstStyle/>
          <a:p>
            <a:pPr>
              <a:buFont typeface="Arial" panose="020B0604020202020204" pitchFamily="34" charset="0"/>
              <a:buChar char="•"/>
            </a:pPr>
            <a:r>
              <a:rPr lang="en-US" sz="1900" dirty="0"/>
              <a:t>IEEE Std 802.11bb-2023 added light communications (LC) to 802.11</a:t>
            </a:r>
          </a:p>
          <a:p>
            <a:pPr>
              <a:buFont typeface="Arial" panose="020B0604020202020204" pitchFamily="34" charset="0"/>
              <a:buChar char="•"/>
            </a:pPr>
            <a:r>
              <a:rPr lang="en-US" sz="1900" dirty="0"/>
              <a:t>The ELC study group is preparing a project outline to enhance this work</a:t>
            </a:r>
          </a:p>
          <a:p>
            <a:pPr>
              <a:buFont typeface="Arial" panose="020B0604020202020204" pitchFamily="34" charset="0"/>
              <a:buChar char="•"/>
            </a:pPr>
            <a:r>
              <a:rPr lang="en-US" sz="1900" dirty="0"/>
              <a:t>For example,</a:t>
            </a:r>
          </a:p>
          <a:p>
            <a:pPr lvl="1">
              <a:buFont typeface="Arial" panose="020B0604020202020204" pitchFamily="34" charset="0"/>
              <a:buChar char="•"/>
            </a:pPr>
            <a:r>
              <a:rPr lang="en-US" sz="1700" dirty="0"/>
              <a:t>Add multi-link support</a:t>
            </a:r>
          </a:p>
          <a:p>
            <a:pPr lvl="1">
              <a:buFont typeface="Arial" panose="020B0604020202020204" pitchFamily="34" charset="0"/>
              <a:buChar char="•"/>
            </a:pPr>
            <a:r>
              <a:rPr lang="en-US" sz="1700" dirty="0"/>
              <a:t>Support for underwater operation</a:t>
            </a:r>
          </a:p>
          <a:p>
            <a:pPr>
              <a:buFont typeface="Arial" panose="020B0604020202020204" pitchFamily="34" charset="0"/>
              <a:buChar char="•"/>
            </a:pPr>
            <a:r>
              <a:rPr lang="en-US" sz="1900" dirty="0"/>
              <a:t>With approval a task group is expected to start work in May 2025</a:t>
            </a:r>
          </a:p>
        </p:txBody>
      </p:sp>
      <p:pic>
        <p:nvPicPr>
          <p:cNvPr id="6" name="Picture 2" descr="LiFi | Institute of Physics">
            <a:extLst>
              <a:ext uri="{FF2B5EF4-FFF2-40B4-BE49-F238E27FC236}">
                <a16:creationId xmlns:a16="http://schemas.microsoft.com/office/drawing/2014/main" id="{74162A8D-C90F-121C-064A-B2016AD591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9799" y="3250954"/>
            <a:ext cx="5021200" cy="3138364"/>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4">
            <a:extLst>
              <a:ext uri="{FF2B5EF4-FFF2-40B4-BE49-F238E27FC236}">
                <a16:creationId xmlns:a16="http://schemas.microsoft.com/office/drawing/2014/main" id="{027B8048-AE3E-41DD-A25B-AB9C137F82F8}"/>
              </a:ext>
            </a:extLst>
          </p:cNvPr>
          <p:cNvSpPr>
            <a:spLocks noGrp="1"/>
          </p:cNvSpPr>
          <p:nvPr>
            <p:ph type="dt" sz="half" idx="16"/>
          </p:nvPr>
        </p:nvSpPr>
        <p:spPr>
          <a:xfrm>
            <a:off x="5598213" y="6426104"/>
            <a:ext cx="995579" cy="210312"/>
          </a:xfrm>
        </p:spPr>
        <p:txBody>
          <a:bodyPr/>
          <a:lstStyle/>
          <a:p>
            <a:pPr>
              <a:defRPr/>
            </a:pPr>
            <a:r>
              <a:rPr lang="en-US" altLang="ja-JP" sz="1400" b="1" dirty="0">
                <a:solidFill>
                  <a:schemeClr val="accent4"/>
                </a:solidFill>
              </a:rPr>
              <a:t>January  2025</a:t>
            </a:r>
            <a:endParaRPr lang="en-US" sz="1400" b="1" dirty="0">
              <a:solidFill>
                <a:schemeClr val="accent4"/>
              </a:solidFill>
            </a:endParaRPr>
          </a:p>
        </p:txBody>
      </p:sp>
      <p:sp>
        <p:nvSpPr>
          <p:cNvPr id="8" name="Slide Number Placeholder 2">
            <a:extLst>
              <a:ext uri="{FF2B5EF4-FFF2-40B4-BE49-F238E27FC236}">
                <a16:creationId xmlns:a16="http://schemas.microsoft.com/office/drawing/2014/main" id="{8F957EDD-8E30-483B-9E40-A61E2E8A429E}"/>
              </a:ext>
            </a:extLst>
          </p:cNvPr>
          <p:cNvSpPr>
            <a:spLocks noGrp="1"/>
          </p:cNvSpPr>
          <p:nvPr>
            <p:ph type="sldNum" sz="quarter" idx="15"/>
          </p:nvPr>
        </p:nvSpPr>
        <p:spPr>
          <a:xfrm>
            <a:off x="11049003" y="6430872"/>
            <a:ext cx="533399" cy="232147"/>
          </a:xfrm>
        </p:spPr>
        <p:txBody>
          <a:bodyPr/>
          <a:lstStyle/>
          <a:p>
            <a:pPr>
              <a:defRPr/>
            </a:pPr>
            <a:fld id="{1F2884EB-C6E3-684C-A39B-0E652C4E0E60}" type="slidenum">
              <a:rPr lang="en-US" smtClean="0"/>
              <a:pPr>
                <a:defRPr/>
              </a:pPr>
              <a:t>23</a:t>
            </a:fld>
            <a:endParaRPr lang="en-US" dirty="0"/>
          </a:p>
        </p:txBody>
      </p:sp>
    </p:spTree>
    <p:extLst>
      <p:ext uri="{BB962C8B-B14F-4D97-AF65-F5344CB8AC3E}">
        <p14:creationId xmlns:p14="http://schemas.microsoft.com/office/powerpoint/2010/main" val="1580111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b="1" dirty="0"/>
              <a:t>802.11 AI / ML </a:t>
            </a:r>
            <a:r>
              <a:rPr lang="en-US" dirty="0"/>
              <a:t>Artificial Intelligence/ Machine Learning group</a:t>
            </a:r>
          </a:p>
        </p:txBody>
      </p:sp>
      <p:sp>
        <p:nvSpPr>
          <p:cNvPr id="8" name="Content Placeholder 2"/>
          <p:cNvSpPr txBox="1">
            <a:spLocks noChangeArrowheads="1"/>
          </p:cNvSpPr>
          <p:nvPr/>
        </p:nvSpPr>
        <p:spPr bwMode="auto">
          <a:xfrm>
            <a:off x="152400" y="1082803"/>
            <a:ext cx="6701696" cy="408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568325" lvl="1" indent="-285750">
              <a:buFont typeface="Arial" panose="020B0604020202020204" pitchFamily="34" charset="0"/>
              <a:buChar char="•"/>
            </a:pPr>
            <a:r>
              <a:rPr lang="en-US" dirty="0">
                <a:latin typeface="+mn-lt"/>
              </a:rPr>
              <a:t>Use of AI/ML for 802.11 applications is an active area of work in the research community.</a:t>
            </a:r>
            <a:endParaRPr lang="en-US" altLang="zh-CN" dirty="0">
              <a:latin typeface="+mn-lt"/>
            </a:endParaRPr>
          </a:p>
          <a:p>
            <a:pPr marL="568325" lvl="1" indent="-285750">
              <a:buFont typeface="Arial" panose="020B0604020202020204" pitchFamily="34" charset="0"/>
              <a:buChar char="•"/>
            </a:pPr>
            <a:endParaRPr lang="en-US" altLang="zh-CN" dirty="0">
              <a:latin typeface="+mn-lt"/>
            </a:endParaRPr>
          </a:p>
          <a:p>
            <a:pPr marL="568325" lvl="1" indent="-285750">
              <a:buFont typeface="Arial" panose="020B0604020202020204" pitchFamily="34" charset="0"/>
              <a:buChar char="•"/>
            </a:pPr>
            <a:r>
              <a:rPr lang="en-US" altLang="zh-CN" dirty="0">
                <a:latin typeface="+mn-lt"/>
              </a:rPr>
              <a:t>Current applications focus on performance improvement parameter selection for channel access control and link adaptation, multi-user parameters, channel usage</a:t>
            </a:r>
          </a:p>
          <a:p>
            <a:pPr marL="568325" lvl="1" indent="-285750">
              <a:buFont typeface="Arial" panose="020B0604020202020204" pitchFamily="34" charset="0"/>
              <a:buChar char="•"/>
            </a:pPr>
            <a:endParaRPr lang="en-US" altLang="zh-CN" dirty="0">
              <a:latin typeface="+mn-lt"/>
            </a:endParaRPr>
          </a:p>
          <a:p>
            <a:pPr marL="568325" lvl="1" indent="-285750">
              <a:buFont typeface="Arial" panose="020B0604020202020204" pitchFamily="34" charset="0"/>
              <a:buChar char="•"/>
            </a:pPr>
            <a:r>
              <a:rPr lang="en-US" altLang="zh-CN" dirty="0">
                <a:latin typeface="+mn-lt"/>
              </a:rPr>
              <a:t>Focus of the 802.11 AIML group is to:</a:t>
            </a:r>
          </a:p>
          <a:p>
            <a:pPr marL="742950" lvl="1" indent="-285750">
              <a:buFont typeface="Arial" panose="020B0604020202020204" pitchFamily="34" charset="0"/>
              <a:buChar char="•"/>
            </a:pPr>
            <a:r>
              <a:rPr lang="en-US" dirty="0">
                <a:latin typeface="+mn-lt"/>
              </a:rPr>
              <a:t>Describe use cases for Artificial Intelligence/Machine Learning (AI/ML) applicability in 802.11 systems and investigate the technical feasibility of features enabling support of AI/ML.</a:t>
            </a:r>
            <a:endParaRPr lang="en-US" altLang="zh-CN" dirty="0">
              <a:latin typeface="+mn-lt"/>
            </a:endParaRPr>
          </a:p>
          <a:p>
            <a:endParaRPr lang="en-US" altLang="zh-CN" dirty="0">
              <a:latin typeface="+mn-lt"/>
            </a:endParaRPr>
          </a:p>
          <a:p>
            <a:endParaRPr lang="en-US" altLang="zh-CN" sz="2400" dirty="0">
              <a:latin typeface="+mn-lt"/>
            </a:endParaRPr>
          </a:p>
          <a:p>
            <a:endParaRPr lang="en-US" altLang="zh-CN" sz="2400" dirty="0">
              <a:latin typeface="+mn-lt"/>
            </a:endParaRPr>
          </a:p>
          <a:p>
            <a:endParaRPr lang="en-US" altLang="zh-CN" dirty="0">
              <a:latin typeface="+mn-lt"/>
            </a:endParaRPr>
          </a:p>
          <a:p>
            <a:endParaRPr lang="en-US" altLang="zh-CN" dirty="0">
              <a:latin typeface="+mn-lt"/>
            </a:endParaRPr>
          </a:p>
          <a:p>
            <a:endParaRPr lang="en-US" altLang="zh-CN" dirty="0">
              <a:latin typeface="+mn-lt"/>
            </a:endParaRPr>
          </a:p>
          <a:p>
            <a:endParaRPr lang="en-US" altLang="zh-CN" b="1" dirty="0">
              <a:latin typeface="+mn-lt"/>
            </a:endParaRPr>
          </a:p>
          <a:p>
            <a:endParaRPr lang="en-US" altLang="zh-CN" dirty="0">
              <a:latin typeface="+mn-lt"/>
            </a:endParaRPr>
          </a:p>
          <a:p>
            <a:endParaRPr lang="en-US" altLang="zh-CN" dirty="0">
              <a:latin typeface="+mn-lt"/>
            </a:endParaRPr>
          </a:p>
          <a:p>
            <a:pPr marL="0" indent="0"/>
            <a:endParaRPr lang="en-US" altLang="zh-CN" sz="900" b="1" dirty="0">
              <a:latin typeface="+mn-lt"/>
              <a:cs typeface="Times New Roman" panose="02020603050405020304" pitchFamily="18" charset="0"/>
            </a:endParaRPr>
          </a:p>
        </p:txBody>
      </p:sp>
      <p:pic>
        <p:nvPicPr>
          <p:cNvPr id="19" name="Picture 18">
            <a:extLst>
              <a:ext uri="{FF2B5EF4-FFF2-40B4-BE49-F238E27FC236}">
                <a16:creationId xmlns:a16="http://schemas.microsoft.com/office/drawing/2014/main" id="{7EF23230-E9D0-174F-941E-48A7707E3397}"/>
              </a:ext>
            </a:extLst>
          </p:cNvPr>
          <p:cNvPicPr>
            <a:picLocks noChangeAspect="1"/>
          </p:cNvPicPr>
          <p:nvPr/>
        </p:nvPicPr>
        <p:blipFill>
          <a:blip r:embed="rId3"/>
          <a:stretch>
            <a:fillRect/>
          </a:stretch>
        </p:blipFill>
        <p:spPr>
          <a:xfrm>
            <a:off x="6683817" y="3124200"/>
            <a:ext cx="5268275" cy="2895600"/>
          </a:xfrm>
          <a:prstGeom prst="rect">
            <a:avLst/>
          </a:prstGeom>
        </p:spPr>
      </p:pic>
      <p:sp>
        <p:nvSpPr>
          <p:cNvPr id="9" name="Date Placeholder 4">
            <a:extLst>
              <a:ext uri="{FF2B5EF4-FFF2-40B4-BE49-F238E27FC236}">
                <a16:creationId xmlns:a16="http://schemas.microsoft.com/office/drawing/2014/main" id="{C51AD977-D73A-4C3B-A741-E41619F8C768}"/>
              </a:ext>
            </a:extLst>
          </p:cNvPr>
          <p:cNvSpPr>
            <a:spLocks noGrp="1"/>
          </p:cNvSpPr>
          <p:nvPr>
            <p:ph type="dt" sz="half" idx="16"/>
          </p:nvPr>
        </p:nvSpPr>
        <p:spPr>
          <a:xfrm>
            <a:off x="5598213" y="6426104"/>
            <a:ext cx="995579" cy="210312"/>
          </a:xfrm>
        </p:spPr>
        <p:txBody>
          <a:bodyPr/>
          <a:lstStyle/>
          <a:p>
            <a:pPr>
              <a:defRPr/>
            </a:pPr>
            <a:r>
              <a:rPr lang="en-US" altLang="ja-JP" sz="1400" b="1" dirty="0">
                <a:solidFill>
                  <a:schemeClr val="accent4"/>
                </a:solidFill>
              </a:rPr>
              <a:t>January  2025</a:t>
            </a:r>
            <a:endParaRPr lang="en-US" sz="1400" b="1" dirty="0">
              <a:solidFill>
                <a:schemeClr val="accent4"/>
              </a:solidFill>
            </a:endParaRPr>
          </a:p>
        </p:txBody>
      </p:sp>
      <p:sp>
        <p:nvSpPr>
          <p:cNvPr id="10" name="Slide Number Placeholder 2">
            <a:extLst>
              <a:ext uri="{FF2B5EF4-FFF2-40B4-BE49-F238E27FC236}">
                <a16:creationId xmlns:a16="http://schemas.microsoft.com/office/drawing/2014/main" id="{BCAB19D0-99B3-4317-8A9B-F056C4B17D67}"/>
              </a:ext>
            </a:extLst>
          </p:cNvPr>
          <p:cNvSpPr>
            <a:spLocks noGrp="1"/>
          </p:cNvSpPr>
          <p:nvPr>
            <p:ph type="sldNum" sz="quarter" idx="15"/>
          </p:nvPr>
        </p:nvSpPr>
        <p:spPr>
          <a:xfrm>
            <a:off x="11049003" y="6430872"/>
            <a:ext cx="533399" cy="232147"/>
          </a:xfrm>
        </p:spPr>
        <p:txBody>
          <a:bodyPr/>
          <a:lstStyle/>
          <a:p>
            <a:pPr>
              <a:defRPr/>
            </a:pPr>
            <a:fld id="{1F2884EB-C6E3-684C-A39B-0E652C4E0E60}" type="slidenum">
              <a:rPr lang="en-US" smtClean="0"/>
              <a:pPr>
                <a:defRPr/>
              </a:pPr>
              <a:t>24</a:t>
            </a:fld>
            <a:endParaRPr lang="en-US" dirty="0"/>
          </a:p>
        </p:txBody>
      </p:sp>
    </p:spTree>
    <p:extLst>
      <p:ext uri="{BB962C8B-B14F-4D97-AF65-F5344CB8AC3E}">
        <p14:creationId xmlns:p14="http://schemas.microsoft.com/office/powerpoint/2010/main" val="136411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a:t>Thank You</a:t>
            </a:r>
            <a:br>
              <a:rPr lang="en-US" dirty="0"/>
            </a:br>
            <a:br>
              <a:rPr lang="en-US" dirty="0"/>
            </a:br>
            <a:br>
              <a:rPr lang="en-US" dirty="0"/>
            </a:br>
            <a:br>
              <a:rPr lang="en-US" dirty="0"/>
            </a:br>
            <a:br>
              <a:rPr lang="en-US" dirty="0"/>
            </a:br>
            <a:br>
              <a:rPr lang="en-US" dirty="0"/>
            </a:br>
            <a:r>
              <a:rPr lang="en-US" sz="6600" dirty="0"/>
              <a:t>Questions ?</a:t>
            </a:r>
            <a:br>
              <a:rPr lang="en-US" sz="4800" dirty="0"/>
            </a:br>
            <a:br>
              <a:rPr lang="en-US" dirty="0"/>
            </a:br>
            <a:br>
              <a:rPr lang="en-US" dirty="0"/>
            </a:br>
            <a:br>
              <a:rPr lang="en-US" dirty="0"/>
            </a:br>
            <a:endParaRPr lang="en-GB" dirty="0"/>
          </a:p>
        </p:txBody>
      </p:sp>
      <p:sp>
        <p:nvSpPr>
          <p:cNvPr id="6" name="Date Placeholder 4">
            <a:extLst>
              <a:ext uri="{FF2B5EF4-FFF2-40B4-BE49-F238E27FC236}">
                <a16:creationId xmlns:a16="http://schemas.microsoft.com/office/drawing/2014/main" id="{768E7B4B-5B54-489A-9CDE-39AE4C7AADC4}"/>
              </a:ext>
            </a:extLst>
          </p:cNvPr>
          <p:cNvSpPr>
            <a:spLocks noGrp="1"/>
          </p:cNvSpPr>
          <p:nvPr>
            <p:ph type="dt" sz="half" idx="16"/>
          </p:nvPr>
        </p:nvSpPr>
        <p:spPr>
          <a:xfrm>
            <a:off x="5598213" y="6426104"/>
            <a:ext cx="995579" cy="210312"/>
          </a:xfrm>
        </p:spPr>
        <p:txBody>
          <a:bodyPr/>
          <a:lstStyle/>
          <a:p>
            <a:pPr>
              <a:defRPr/>
            </a:pPr>
            <a:r>
              <a:rPr lang="en-US" altLang="ja-JP" sz="1400" b="1" dirty="0">
                <a:solidFill>
                  <a:schemeClr val="accent4"/>
                </a:solidFill>
              </a:rPr>
              <a:t>January  2025</a:t>
            </a:r>
            <a:endParaRPr lang="en-US" sz="1400" b="1" dirty="0">
              <a:solidFill>
                <a:schemeClr val="accent4"/>
              </a:solidFill>
            </a:endParaRPr>
          </a:p>
        </p:txBody>
      </p:sp>
      <p:sp>
        <p:nvSpPr>
          <p:cNvPr id="7" name="Slide Number Placeholder 2">
            <a:extLst>
              <a:ext uri="{FF2B5EF4-FFF2-40B4-BE49-F238E27FC236}">
                <a16:creationId xmlns:a16="http://schemas.microsoft.com/office/drawing/2014/main" id="{847B1BCC-0B87-493C-9267-83B97F81DA51}"/>
              </a:ext>
            </a:extLst>
          </p:cNvPr>
          <p:cNvSpPr>
            <a:spLocks noGrp="1"/>
          </p:cNvSpPr>
          <p:nvPr>
            <p:ph type="sldNum" sz="quarter" idx="15"/>
          </p:nvPr>
        </p:nvSpPr>
        <p:spPr>
          <a:xfrm>
            <a:off x="11049003" y="6430872"/>
            <a:ext cx="533399" cy="232147"/>
          </a:xfrm>
        </p:spPr>
        <p:txBody>
          <a:bodyPr/>
          <a:lstStyle/>
          <a:p>
            <a:pPr>
              <a:defRPr/>
            </a:pPr>
            <a:fld id="{1F2884EB-C6E3-684C-A39B-0E652C4E0E60}" type="slidenum">
              <a:rPr lang="en-US" smtClean="0"/>
              <a:pPr>
                <a:defRPr/>
              </a:pPr>
              <a:t>25</a:t>
            </a:fld>
            <a:endParaRPr lang="en-US" dirty="0"/>
          </a:p>
        </p:txBody>
      </p:sp>
    </p:spTree>
    <p:extLst>
      <p:ext uri="{BB962C8B-B14F-4D97-AF65-F5344CB8AC3E}">
        <p14:creationId xmlns:p14="http://schemas.microsoft.com/office/powerpoint/2010/main" val="100512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IEEE 802.11 Working Group is one of the most active WGs in 802</a:t>
            </a:r>
            <a:endParaRPr lang="en-GB"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solidFill>
                  <a:prstClr val="black">
                    <a:tint val="75000"/>
                  </a:prstClr>
                </a:solidFill>
              </a:rPr>
              <a:pPr>
                <a:defRPr/>
              </a:pPr>
              <a:t>3</a:t>
            </a:fld>
            <a:endParaRPr lang="en-US" dirty="0">
              <a:solidFill>
                <a:prstClr val="black">
                  <a:tint val="75000"/>
                </a:prstClr>
              </a:solidFill>
            </a:endParaRPr>
          </a:p>
        </p:txBody>
      </p:sp>
      <p:grpSp>
        <p:nvGrpSpPr>
          <p:cNvPr id="46" name="Group 45"/>
          <p:cNvGrpSpPr/>
          <p:nvPr/>
        </p:nvGrpSpPr>
        <p:grpSpPr>
          <a:xfrm>
            <a:off x="3581400" y="2868007"/>
            <a:ext cx="8433389" cy="3030906"/>
            <a:chOff x="2403017" y="1959801"/>
            <a:chExt cx="9687942" cy="3592527"/>
          </a:xfrm>
        </p:grpSpPr>
        <p:sp>
          <p:nvSpPr>
            <p:cNvPr id="45" name="Line 4"/>
            <p:cNvSpPr>
              <a:spLocks noChangeShapeType="1"/>
            </p:cNvSpPr>
            <p:nvPr/>
          </p:nvSpPr>
          <p:spPr bwMode="auto">
            <a:xfrm>
              <a:off x="11506196" y="3117850"/>
              <a:ext cx="0" cy="311150"/>
            </a:xfrm>
            <a:prstGeom prst="line">
              <a:avLst/>
            </a:prstGeom>
            <a:noFill/>
            <a:ln w="28575">
              <a:solidFill>
                <a:schemeClr val="tx1"/>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400">
                <a:solidFill>
                  <a:srgbClr val="000000"/>
                </a:solidFill>
                <a:ea typeface="MS PGothic" pitchFamily="34" charset="-128"/>
              </a:endParaRPr>
            </a:p>
          </p:txBody>
        </p:sp>
        <p:sp>
          <p:nvSpPr>
            <p:cNvPr id="44" name="Line 4"/>
            <p:cNvSpPr>
              <a:spLocks noChangeShapeType="1"/>
            </p:cNvSpPr>
            <p:nvPr/>
          </p:nvSpPr>
          <p:spPr bwMode="auto">
            <a:xfrm>
              <a:off x="10591796" y="3119437"/>
              <a:ext cx="0" cy="311150"/>
            </a:xfrm>
            <a:prstGeom prst="line">
              <a:avLst/>
            </a:prstGeom>
            <a:noFill/>
            <a:ln w="28575">
              <a:solidFill>
                <a:schemeClr val="tx1"/>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400">
                <a:solidFill>
                  <a:srgbClr val="000000"/>
                </a:solidFill>
                <a:ea typeface="MS PGothic" pitchFamily="34" charset="-128"/>
              </a:endParaRPr>
            </a:p>
          </p:txBody>
        </p:sp>
        <p:sp>
          <p:nvSpPr>
            <p:cNvPr id="7" name="Line 4"/>
            <p:cNvSpPr>
              <a:spLocks noChangeShapeType="1"/>
            </p:cNvSpPr>
            <p:nvPr/>
          </p:nvSpPr>
          <p:spPr bwMode="auto">
            <a:xfrm>
              <a:off x="9681704" y="3146425"/>
              <a:ext cx="0" cy="311150"/>
            </a:xfrm>
            <a:prstGeom prst="line">
              <a:avLst/>
            </a:prstGeom>
            <a:noFill/>
            <a:ln w="28575">
              <a:solidFill>
                <a:schemeClr val="tx1"/>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400">
                <a:solidFill>
                  <a:srgbClr val="000000"/>
                </a:solidFill>
                <a:ea typeface="MS PGothic" pitchFamily="34" charset="-128"/>
              </a:endParaRPr>
            </a:p>
          </p:txBody>
        </p:sp>
        <p:sp>
          <p:nvSpPr>
            <p:cNvPr id="9" name="Line 6"/>
            <p:cNvSpPr>
              <a:spLocks noChangeShapeType="1"/>
            </p:cNvSpPr>
            <p:nvPr/>
          </p:nvSpPr>
          <p:spPr bwMode="auto">
            <a:xfrm>
              <a:off x="6576554" y="3146425"/>
              <a:ext cx="0" cy="244475"/>
            </a:xfrm>
            <a:prstGeom prst="line">
              <a:avLst/>
            </a:prstGeom>
            <a:noFill/>
            <a:ln w="28575">
              <a:solidFill>
                <a:schemeClr val="tx1"/>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400">
                <a:solidFill>
                  <a:srgbClr val="000000"/>
                </a:solidFill>
                <a:ea typeface="MS PGothic" pitchFamily="34" charset="-128"/>
              </a:endParaRPr>
            </a:p>
          </p:txBody>
        </p:sp>
        <p:sp>
          <p:nvSpPr>
            <p:cNvPr id="10" name="Line 7"/>
            <p:cNvSpPr>
              <a:spLocks noChangeShapeType="1"/>
            </p:cNvSpPr>
            <p:nvPr/>
          </p:nvSpPr>
          <p:spPr bwMode="auto">
            <a:xfrm>
              <a:off x="7624304" y="3141662"/>
              <a:ext cx="0" cy="311150"/>
            </a:xfrm>
            <a:prstGeom prst="line">
              <a:avLst/>
            </a:prstGeom>
            <a:noFill/>
            <a:ln w="28575">
              <a:solidFill>
                <a:schemeClr val="tx1"/>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400">
                <a:solidFill>
                  <a:srgbClr val="000000"/>
                </a:solidFill>
                <a:ea typeface="MS PGothic" pitchFamily="34" charset="-128"/>
              </a:endParaRPr>
            </a:p>
          </p:txBody>
        </p:sp>
        <p:sp>
          <p:nvSpPr>
            <p:cNvPr id="13" name="Line 10"/>
            <p:cNvSpPr>
              <a:spLocks noChangeShapeType="1"/>
            </p:cNvSpPr>
            <p:nvPr/>
          </p:nvSpPr>
          <p:spPr bwMode="auto">
            <a:xfrm>
              <a:off x="8605379" y="3146425"/>
              <a:ext cx="0" cy="311150"/>
            </a:xfrm>
            <a:prstGeom prst="line">
              <a:avLst/>
            </a:prstGeom>
            <a:noFill/>
            <a:ln w="28575">
              <a:solidFill>
                <a:schemeClr val="tx1"/>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400">
                <a:solidFill>
                  <a:srgbClr val="000000"/>
                </a:solidFill>
                <a:ea typeface="MS PGothic" pitchFamily="34" charset="-128"/>
              </a:endParaRPr>
            </a:p>
          </p:txBody>
        </p:sp>
        <p:sp>
          <p:nvSpPr>
            <p:cNvPr id="14" name="Line 11"/>
            <p:cNvSpPr>
              <a:spLocks noChangeShapeType="1"/>
            </p:cNvSpPr>
            <p:nvPr/>
          </p:nvSpPr>
          <p:spPr bwMode="auto">
            <a:xfrm>
              <a:off x="2861804" y="3151187"/>
              <a:ext cx="0" cy="244475"/>
            </a:xfrm>
            <a:prstGeom prst="line">
              <a:avLst/>
            </a:prstGeom>
            <a:noFill/>
            <a:ln w="28575">
              <a:solidFill>
                <a:schemeClr val="tx1"/>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400">
                <a:solidFill>
                  <a:srgbClr val="000000"/>
                </a:solidFill>
                <a:ea typeface="MS PGothic" pitchFamily="34" charset="-128"/>
              </a:endParaRPr>
            </a:p>
          </p:txBody>
        </p:sp>
        <p:sp>
          <p:nvSpPr>
            <p:cNvPr id="15" name="Line 12"/>
            <p:cNvSpPr>
              <a:spLocks noChangeShapeType="1"/>
            </p:cNvSpPr>
            <p:nvPr/>
          </p:nvSpPr>
          <p:spPr bwMode="auto">
            <a:xfrm>
              <a:off x="4657267" y="3146425"/>
              <a:ext cx="0" cy="244475"/>
            </a:xfrm>
            <a:prstGeom prst="line">
              <a:avLst/>
            </a:prstGeom>
            <a:noFill/>
            <a:ln w="28575">
              <a:solidFill>
                <a:schemeClr val="tx1"/>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400">
                <a:solidFill>
                  <a:srgbClr val="000000"/>
                </a:solidFill>
                <a:ea typeface="MS PGothic" pitchFamily="34" charset="-128"/>
              </a:endParaRPr>
            </a:p>
          </p:txBody>
        </p:sp>
        <p:sp>
          <p:nvSpPr>
            <p:cNvPr id="16" name="Line 13"/>
            <p:cNvSpPr>
              <a:spLocks noChangeShapeType="1"/>
            </p:cNvSpPr>
            <p:nvPr/>
          </p:nvSpPr>
          <p:spPr bwMode="auto">
            <a:xfrm flipH="1">
              <a:off x="5558967" y="3149600"/>
              <a:ext cx="0" cy="228600"/>
            </a:xfrm>
            <a:prstGeom prst="line">
              <a:avLst/>
            </a:prstGeom>
            <a:noFill/>
            <a:ln w="28575" cap="rnd">
              <a:solidFill>
                <a:schemeClr val="tx1"/>
              </a:solidFill>
              <a:round/>
              <a:headEnd type="none" w="sm" len="sm"/>
              <a:tailEnd type="none" w="sm" len="sm"/>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400">
                <a:solidFill>
                  <a:srgbClr val="000000"/>
                </a:solidFill>
                <a:ea typeface="MS PGothic" pitchFamily="34" charset="-128"/>
              </a:endParaRPr>
            </a:p>
          </p:txBody>
        </p:sp>
        <p:sp>
          <p:nvSpPr>
            <p:cNvPr id="17" name="Line 14"/>
            <p:cNvSpPr>
              <a:spLocks noChangeShapeType="1"/>
            </p:cNvSpPr>
            <p:nvPr/>
          </p:nvSpPr>
          <p:spPr bwMode="auto">
            <a:xfrm flipH="1">
              <a:off x="6340669" y="2816225"/>
              <a:ext cx="0" cy="346075"/>
            </a:xfrm>
            <a:prstGeom prst="line">
              <a:avLst/>
            </a:prstGeom>
            <a:noFill/>
            <a:ln w="28575">
              <a:solidFill>
                <a:schemeClr val="tx1"/>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400">
                <a:solidFill>
                  <a:srgbClr val="000000"/>
                </a:solidFill>
                <a:ea typeface="MS PGothic" pitchFamily="34" charset="-128"/>
              </a:endParaRPr>
            </a:p>
          </p:txBody>
        </p:sp>
        <p:sp>
          <p:nvSpPr>
            <p:cNvPr id="18" name="Rectangle 17"/>
            <p:cNvSpPr>
              <a:spLocks noChangeArrowheads="1"/>
            </p:cNvSpPr>
            <p:nvPr/>
          </p:nvSpPr>
          <p:spPr bwMode="auto">
            <a:xfrm>
              <a:off x="3326942" y="3414712"/>
              <a:ext cx="738187" cy="860425"/>
            </a:xfrm>
            <a:prstGeom prst="rect">
              <a:avLst/>
            </a:prstGeom>
            <a:solidFill>
              <a:srgbClr val="00B0F0"/>
            </a:solidFill>
            <a:ln w="9525">
              <a:miter lim="800000"/>
              <a:headEnd/>
              <a:tailEnd/>
            </a:ln>
            <a:scene3d>
              <a:camera prst="legacyPerspectiveTopRight"/>
              <a:lightRig rig="legacyFlat3" dir="b"/>
            </a:scene3d>
            <a:sp3d extrusionH="887400" prstMaterial="legacyMatte">
              <a:bevelT w="13500" h="13500"/>
              <a:bevelB w="13500" h="13500" prst="angle"/>
              <a:extrusionClr>
                <a:schemeClr val="accent2"/>
              </a:extrusionClr>
            </a:sp3d>
          </p:spPr>
          <p:txBody>
            <a:bodyPr wrap="none" anchor="ct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000" b="1">
                  <a:solidFill>
                    <a:srgbClr val="FFFFFF"/>
                  </a:solidFill>
                  <a:ea typeface="MS PGothic" pitchFamily="34" charset="-128"/>
                </a:rPr>
                <a:t>802.3</a:t>
              </a:r>
            </a:p>
            <a:p>
              <a:pPr algn="ctr" fontAlgn="base">
                <a:spcBef>
                  <a:spcPct val="0"/>
                </a:spcBef>
                <a:spcAft>
                  <a:spcPct val="0"/>
                </a:spcAft>
              </a:pPr>
              <a:r>
                <a:rPr lang="en-US" sz="1000" b="1">
                  <a:solidFill>
                    <a:srgbClr val="FFFFFF"/>
                  </a:solidFill>
                  <a:ea typeface="MS PGothic" pitchFamily="34" charset="-128"/>
                </a:rPr>
                <a:t>CSMA/CD</a:t>
              </a:r>
            </a:p>
            <a:p>
              <a:pPr algn="ctr" fontAlgn="base">
                <a:spcBef>
                  <a:spcPct val="0"/>
                </a:spcBef>
                <a:spcAft>
                  <a:spcPct val="0"/>
                </a:spcAft>
              </a:pPr>
              <a:r>
                <a:rPr lang="en-US" sz="1000" b="1">
                  <a:solidFill>
                    <a:srgbClr val="FFFFFF"/>
                  </a:solidFill>
                  <a:ea typeface="MS PGothic" pitchFamily="34" charset="-128"/>
                </a:rPr>
                <a:t>Ethernet</a:t>
              </a:r>
            </a:p>
            <a:p>
              <a:pPr algn="ctr" fontAlgn="base">
                <a:spcBef>
                  <a:spcPct val="0"/>
                </a:spcBef>
                <a:spcAft>
                  <a:spcPct val="0"/>
                </a:spcAft>
              </a:pPr>
              <a:endParaRPr lang="en-US" sz="1000" b="1">
                <a:solidFill>
                  <a:srgbClr val="FFFFFF"/>
                </a:solidFill>
                <a:ea typeface="MS PGothic" pitchFamily="34" charset="-128"/>
              </a:endParaRPr>
            </a:p>
          </p:txBody>
        </p:sp>
        <p:sp>
          <p:nvSpPr>
            <p:cNvPr id="19" name="Rectangle 18"/>
            <p:cNvSpPr>
              <a:spLocks noChangeArrowheads="1"/>
            </p:cNvSpPr>
            <p:nvPr/>
          </p:nvSpPr>
          <p:spPr bwMode="auto">
            <a:xfrm>
              <a:off x="11176790" y="3356834"/>
              <a:ext cx="634210" cy="911953"/>
            </a:xfrm>
            <a:prstGeom prst="rect">
              <a:avLst/>
            </a:prstGeom>
            <a:solidFill>
              <a:srgbClr val="00B0F0"/>
            </a:solidFill>
            <a:ln w="9525">
              <a:miter lim="800000"/>
              <a:headEnd/>
              <a:tailEnd/>
            </a:ln>
            <a:scene3d>
              <a:camera prst="legacyPerspectiveTopRight"/>
              <a:lightRig rig="legacyFlat3" dir="b"/>
            </a:scene3d>
            <a:sp3d extrusionH="887400" prstMaterial="legacyMatte">
              <a:bevelT w="13500" h="13500"/>
              <a:bevelB w="13500" h="13500" prst="angle"/>
              <a:extrusionClr>
                <a:schemeClr val="accent2"/>
              </a:extrusionClr>
            </a:sp3d>
          </p:spPr>
          <p:txBody>
            <a:bodyPr wrap="none" anchor="ct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000" b="1" dirty="0">
                  <a:solidFill>
                    <a:srgbClr val="FFFFFF"/>
                  </a:solidFill>
                  <a:ea typeface="MS PGothic" pitchFamily="34" charset="-128"/>
                </a:rPr>
                <a:t>802.24</a:t>
              </a:r>
            </a:p>
            <a:p>
              <a:pPr algn="ctr" fontAlgn="base">
                <a:spcBef>
                  <a:spcPct val="0"/>
                </a:spcBef>
                <a:spcAft>
                  <a:spcPct val="0"/>
                </a:spcAft>
              </a:pPr>
              <a:r>
                <a:rPr lang="en-US" sz="1000" b="1" dirty="0">
                  <a:solidFill>
                    <a:srgbClr val="FFFFFF"/>
                  </a:solidFill>
                  <a:ea typeface="MS PGothic" pitchFamily="34" charset="-128"/>
                </a:rPr>
                <a:t>  Vertical </a:t>
              </a:r>
            </a:p>
            <a:p>
              <a:pPr algn="ctr" fontAlgn="base">
                <a:spcBef>
                  <a:spcPct val="0"/>
                </a:spcBef>
                <a:spcAft>
                  <a:spcPct val="0"/>
                </a:spcAft>
              </a:pPr>
              <a:r>
                <a:rPr lang="en-US" sz="1000" b="1" dirty="0">
                  <a:solidFill>
                    <a:srgbClr val="FFFFFF"/>
                  </a:solidFill>
                  <a:ea typeface="MS PGothic" pitchFamily="34" charset="-128"/>
                </a:rPr>
                <a:t>App.</a:t>
              </a:r>
              <a:br>
                <a:rPr lang="en-US" sz="1000" b="1" dirty="0">
                  <a:solidFill>
                    <a:srgbClr val="FFFFFF"/>
                  </a:solidFill>
                  <a:ea typeface="MS PGothic" pitchFamily="34" charset="-128"/>
                </a:rPr>
              </a:br>
              <a:r>
                <a:rPr lang="en-US" sz="1000" b="1" dirty="0">
                  <a:solidFill>
                    <a:srgbClr val="FFFFFF"/>
                  </a:solidFill>
                  <a:ea typeface="MS PGothic" pitchFamily="34" charset="-128"/>
                </a:rPr>
                <a:t>TAG</a:t>
              </a:r>
            </a:p>
          </p:txBody>
        </p:sp>
        <p:sp>
          <p:nvSpPr>
            <p:cNvPr id="20" name="Rectangle 19"/>
            <p:cNvSpPr>
              <a:spLocks noChangeArrowheads="1"/>
            </p:cNvSpPr>
            <p:nvPr/>
          </p:nvSpPr>
          <p:spPr bwMode="auto">
            <a:xfrm>
              <a:off x="4254042" y="3416300"/>
              <a:ext cx="739775" cy="858837"/>
            </a:xfrm>
            <a:prstGeom prst="rect">
              <a:avLst/>
            </a:prstGeom>
            <a:solidFill>
              <a:srgbClr val="00B0F0"/>
            </a:solidFill>
            <a:ln w="9525">
              <a:miter lim="800000"/>
              <a:headEnd/>
              <a:tailEnd/>
            </a:ln>
            <a:scene3d>
              <a:camera prst="legacyPerspectiveTopRight"/>
              <a:lightRig rig="legacyFlat3" dir="b"/>
            </a:scene3d>
            <a:sp3d extrusionH="887400" prstMaterial="legacyMatte">
              <a:bevelT w="13500" h="13500"/>
              <a:bevelB w="13500" h="13500" prst="angle"/>
              <a:extrusionClr>
                <a:schemeClr val="accent2"/>
              </a:extrusionClr>
            </a:sp3d>
          </p:spPr>
          <p:txBody>
            <a:bodyPr wrap="none" anchor="ct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000" b="1">
                  <a:solidFill>
                    <a:srgbClr val="FFFFFF"/>
                  </a:solidFill>
                  <a:ea typeface="MS PGothic" pitchFamily="34" charset="-128"/>
                </a:rPr>
                <a:t>802.11</a:t>
              </a:r>
            </a:p>
            <a:p>
              <a:pPr algn="ctr" fontAlgn="base">
                <a:spcBef>
                  <a:spcPct val="0"/>
                </a:spcBef>
                <a:spcAft>
                  <a:spcPct val="0"/>
                </a:spcAft>
              </a:pPr>
              <a:r>
                <a:rPr lang="en-US" sz="1000" b="1">
                  <a:solidFill>
                    <a:srgbClr val="FFFFFF"/>
                  </a:solidFill>
                  <a:ea typeface="MS PGothic" pitchFamily="34" charset="-128"/>
                </a:rPr>
                <a:t>Wireless</a:t>
              </a:r>
            </a:p>
            <a:p>
              <a:pPr algn="ctr" fontAlgn="base">
                <a:spcBef>
                  <a:spcPct val="0"/>
                </a:spcBef>
                <a:spcAft>
                  <a:spcPct val="0"/>
                </a:spcAft>
              </a:pPr>
              <a:r>
                <a:rPr lang="en-US" sz="1000" b="1">
                  <a:solidFill>
                    <a:srgbClr val="FFFFFF"/>
                  </a:solidFill>
                  <a:ea typeface="MS PGothic" pitchFamily="34" charset="-128"/>
                </a:rPr>
                <a:t>WLAN</a:t>
              </a:r>
            </a:p>
          </p:txBody>
        </p:sp>
        <p:sp>
          <p:nvSpPr>
            <p:cNvPr id="21" name="Rectangle 20"/>
            <p:cNvSpPr>
              <a:spLocks noChangeArrowheads="1"/>
            </p:cNvSpPr>
            <p:nvPr/>
          </p:nvSpPr>
          <p:spPr bwMode="auto">
            <a:xfrm>
              <a:off x="5170029" y="3414712"/>
              <a:ext cx="739775" cy="860425"/>
            </a:xfrm>
            <a:prstGeom prst="rect">
              <a:avLst/>
            </a:prstGeom>
            <a:solidFill>
              <a:srgbClr val="00B0F0"/>
            </a:solidFill>
            <a:ln w="9525">
              <a:miter lim="800000"/>
              <a:headEnd/>
              <a:tailEnd/>
            </a:ln>
            <a:scene3d>
              <a:camera prst="legacyPerspectiveTopRight"/>
              <a:lightRig rig="legacyFlat3" dir="b"/>
            </a:scene3d>
            <a:sp3d extrusionH="887400" prstMaterial="legacyMatte">
              <a:bevelT w="13500" h="13500"/>
              <a:bevelB w="13500" h="13500" prst="angle"/>
              <a:extrusionClr>
                <a:schemeClr val="accent2"/>
              </a:extrusionClr>
            </a:sp3d>
          </p:spPr>
          <p:txBody>
            <a:bodyPr wrap="none" anchor="ct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000" b="1" dirty="0">
                  <a:solidFill>
                    <a:srgbClr val="FFFFFF"/>
                  </a:solidFill>
                  <a:ea typeface="MS PGothic" pitchFamily="34" charset="-128"/>
                </a:rPr>
                <a:t>802.15</a:t>
              </a:r>
            </a:p>
            <a:p>
              <a:pPr algn="ctr" fontAlgn="base">
                <a:spcBef>
                  <a:spcPct val="0"/>
                </a:spcBef>
                <a:spcAft>
                  <a:spcPct val="0"/>
                </a:spcAft>
              </a:pPr>
              <a:r>
                <a:rPr lang="en-US" sz="1000" b="1" dirty="0">
                  <a:solidFill>
                    <a:srgbClr val="FFFFFF"/>
                  </a:solidFill>
                  <a:ea typeface="MS PGothic" pitchFamily="34" charset="-128"/>
                </a:rPr>
                <a:t>Wireless</a:t>
              </a:r>
            </a:p>
            <a:p>
              <a:pPr algn="ctr" fontAlgn="base">
                <a:spcBef>
                  <a:spcPct val="0"/>
                </a:spcBef>
                <a:spcAft>
                  <a:spcPct val="0"/>
                </a:spcAft>
              </a:pPr>
              <a:r>
                <a:rPr lang="en-US" sz="1000" b="1" dirty="0">
                  <a:solidFill>
                    <a:srgbClr val="FFFFFF"/>
                  </a:solidFill>
                  <a:ea typeface="MS PGothic" pitchFamily="34" charset="-128"/>
                </a:rPr>
                <a:t>Specialty</a:t>
              </a:r>
            </a:p>
            <a:p>
              <a:pPr algn="ctr" fontAlgn="base">
                <a:spcBef>
                  <a:spcPct val="0"/>
                </a:spcBef>
                <a:spcAft>
                  <a:spcPct val="0"/>
                </a:spcAft>
              </a:pPr>
              <a:r>
                <a:rPr lang="en-US" sz="1000" b="1" dirty="0">
                  <a:solidFill>
                    <a:srgbClr val="FFFFFF"/>
                  </a:solidFill>
                  <a:ea typeface="MS PGothic" pitchFamily="34" charset="-128"/>
                </a:rPr>
                <a:t>Networks</a:t>
              </a:r>
            </a:p>
          </p:txBody>
        </p:sp>
        <p:sp>
          <p:nvSpPr>
            <p:cNvPr id="24" name="Rectangle 23"/>
            <p:cNvSpPr>
              <a:spLocks noChangeArrowheads="1"/>
            </p:cNvSpPr>
            <p:nvPr/>
          </p:nvSpPr>
          <p:spPr bwMode="auto">
            <a:xfrm>
              <a:off x="9224728" y="3430587"/>
              <a:ext cx="739775" cy="858838"/>
            </a:xfrm>
            <a:prstGeom prst="rect">
              <a:avLst/>
            </a:prstGeom>
            <a:solidFill>
              <a:srgbClr val="00B0F0"/>
            </a:solidFill>
            <a:ln w="9525">
              <a:miter lim="800000"/>
              <a:headEnd/>
              <a:tailEnd/>
            </a:ln>
            <a:scene3d>
              <a:camera prst="legacyPerspectiveTopRight"/>
              <a:lightRig rig="legacyFlat3" dir="b"/>
            </a:scene3d>
            <a:sp3d extrusionH="887400" prstMaterial="legacyMatte">
              <a:bevelT w="13500" h="13500"/>
              <a:bevelB w="13500" h="13500" prst="angle"/>
              <a:extrusionClr>
                <a:schemeClr val="accent2"/>
              </a:extrusionClr>
            </a:sp3d>
          </p:spPr>
          <p:txBody>
            <a:bodyPr wrap="none" anchor="ct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000" b="1" dirty="0">
                  <a:solidFill>
                    <a:srgbClr val="FFFFFF"/>
                  </a:solidFill>
                  <a:ea typeface="MS PGothic" pitchFamily="34" charset="-128"/>
                </a:rPr>
                <a:t>802.21</a:t>
              </a:r>
            </a:p>
            <a:p>
              <a:pPr algn="ctr" fontAlgn="base">
                <a:spcBef>
                  <a:spcPct val="0"/>
                </a:spcBef>
                <a:spcAft>
                  <a:spcPct val="0"/>
                </a:spcAft>
              </a:pPr>
              <a:r>
                <a:rPr lang="en-US" sz="1000" b="1" dirty="0">
                  <a:solidFill>
                    <a:srgbClr val="FFFFFF"/>
                  </a:solidFill>
                  <a:ea typeface="MS PGothic" pitchFamily="34" charset="-128"/>
                </a:rPr>
                <a:t>Media</a:t>
              </a:r>
            </a:p>
            <a:p>
              <a:pPr algn="ctr" fontAlgn="base">
                <a:spcBef>
                  <a:spcPct val="0"/>
                </a:spcBef>
                <a:spcAft>
                  <a:spcPct val="0"/>
                </a:spcAft>
              </a:pPr>
              <a:r>
                <a:rPr lang="en-US" sz="1000" b="1" dirty="0">
                  <a:solidFill>
                    <a:srgbClr val="FFFFFF"/>
                  </a:solidFill>
                  <a:ea typeface="MS PGothic" pitchFamily="34" charset="-128"/>
                </a:rPr>
                <a:t>Independent</a:t>
              </a:r>
            </a:p>
            <a:p>
              <a:pPr algn="ctr" fontAlgn="base">
                <a:spcBef>
                  <a:spcPct val="0"/>
                </a:spcBef>
                <a:spcAft>
                  <a:spcPct val="0"/>
                </a:spcAft>
              </a:pPr>
              <a:r>
                <a:rPr lang="en-US" sz="1000" b="1" dirty="0">
                  <a:solidFill>
                    <a:srgbClr val="FFFFFF"/>
                  </a:solidFill>
                  <a:ea typeface="MS PGothic" pitchFamily="34" charset="-128"/>
                </a:rPr>
                <a:t>Handoff </a:t>
              </a:r>
            </a:p>
          </p:txBody>
        </p:sp>
        <p:sp>
          <p:nvSpPr>
            <p:cNvPr id="25" name="Line 24"/>
            <p:cNvSpPr>
              <a:spLocks noChangeShapeType="1"/>
            </p:cNvSpPr>
            <p:nvPr/>
          </p:nvSpPr>
          <p:spPr bwMode="auto">
            <a:xfrm flipV="1">
              <a:off x="2866566" y="3128963"/>
              <a:ext cx="8639630" cy="22224"/>
            </a:xfrm>
            <a:prstGeom prst="line">
              <a:avLst/>
            </a:prstGeom>
            <a:noFill/>
            <a:ln w="28575" cap="rnd">
              <a:solidFill>
                <a:schemeClr val="tx1"/>
              </a:solidFill>
              <a:round/>
              <a:headEnd type="none" w="sm" len="sm"/>
              <a:tailEnd type="none" w="sm" len="sm"/>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400">
                <a:solidFill>
                  <a:srgbClr val="000000"/>
                </a:solidFill>
                <a:ea typeface="MS PGothic" pitchFamily="34" charset="-128"/>
              </a:endParaRPr>
            </a:p>
          </p:txBody>
        </p:sp>
        <p:sp>
          <p:nvSpPr>
            <p:cNvPr id="26" name="Rectangle 25"/>
            <p:cNvSpPr>
              <a:spLocks noChangeArrowheads="1"/>
            </p:cNvSpPr>
            <p:nvPr/>
          </p:nvSpPr>
          <p:spPr bwMode="auto">
            <a:xfrm>
              <a:off x="8084001" y="3427412"/>
              <a:ext cx="868362" cy="858838"/>
            </a:xfrm>
            <a:prstGeom prst="rect">
              <a:avLst/>
            </a:prstGeom>
            <a:solidFill>
              <a:srgbClr val="00B0F0"/>
            </a:solidFill>
            <a:ln w="9525">
              <a:miter lim="800000"/>
              <a:headEnd/>
              <a:tailEnd/>
            </a:ln>
            <a:scene3d>
              <a:camera prst="legacyPerspectiveTopRight"/>
              <a:lightRig rig="legacyFlat3" dir="b"/>
            </a:scene3d>
            <a:sp3d extrusionH="887400" prstMaterial="legacyMatte">
              <a:bevelT w="13500" h="13500"/>
              <a:bevelB w="13500" h="13500" prst="angle"/>
              <a:extrusionClr>
                <a:schemeClr val="accent2"/>
              </a:extrusionClr>
            </a:sp3d>
          </p:spPr>
          <p:txBody>
            <a:bodyPr wrap="none" anchor="ct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000" b="1">
                  <a:solidFill>
                    <a:srgbClr val="FFFFFF"/>
                  </a:solidFill>
                  <a:ea typeface="MS PGothic" pitchFamily="34" charset="-128"/>
                </a:rPr>
                <a:t>802.19</a:t>
              </a:r>
            </a:p>
            <a:p>
              <a:pPr algn="ctr" fontAlgn="base">
                <a:spcBef>
                  <a:spcPct val="0"/>
                </a:spcBef>
                <a:spcAft>
                  <a:spcPct val="0"/>
                </a:spcAft>
              </a:pPr>
              <a:r>
                <a:rPr lang="en-US" sz="1000" b="1">
                  <a:solidFill>
                    <a:srgbClr val="FFFFFF"/>
                  </a:solidFill>
                  <a:ea typeface="MS PGothic" pitchFamily="34" charset="-128"/>
                </a:rPr>
                <a:t>Co-existence</a:t>
              </a:r>
            </a:p>
            <a:p>
              <a:pPr algn="ctr" fontAlgn="base">
                <a:spcBef>
                  <a:spcPct val="0"/>
                </a:spcBef>
                <a:spcAft>
                  <a:spcPct val="0"/>
                </a:spcAft>
              </a:pPr>
              <a:r>
                <a:rPr lang="en-US" sz="1000" b="1">
                  <a:solidFill>
                    <a:srgbClr val="FFFFFF"/>
                  </a:solidFill>
                  <a:ea typeface="MS PGothic" pitchFamily="34" charset="-128"/>
                </a:rPr>
                <a:t>WG</a:t>
              </a:r>
            </a:p>
          </p:txBody>
        </p:sp>
        <p:sp>
          <p:nvSpPr>
            <p:cNvPr id="28" name="Rectangle 27"/>
            <p:cNvSpPr>
              <a:spLocks noChangeArrowheads="1"/>
            </p:cNvSpPr>
            <p:nvPr/>
          </p:nvSpPr>
          <p:spPr bwMode="auto">
            <a:xfrm>
              <a:off x="4907626" y="1959801"/>
              <a:ext cx="2866086" cy="856424"/>
            </a:xfrm>
            <a:prstGeom prst="rect">
              <a:avLst/>
            </a:prstGeom>
            <a:solidFill>
              <a:srgbClr val="00B0F0"/>
            </a:solidFill>
            <a:ln w="9525">
              <a:miter lim="800000"/>
              <a:headEnd/>
              <a:tailEnd/>
            </a:ln>
            <a:scene3d>
              <a:camera prst="legacyPerspectiveTopRight"/>
              <a:lightRig rig="legacyFlat3" dir="b"/>
            </a:scene3d>
            <a:sp3d extrusionH="887400" prstMaterial="legacyMatte">
              <a:bevelT w="13500" h="13500"/>
              <a:bevelB w="13500" h="13500" prst="angle"/>
              <a:extrusionClr>
                <a:schemeClr val="accent2"/>
              </a:extrusionClr>
            </a:sp3d>
          </p:spPr>
          <p:txBody>
            <a:bodyPr wrap="none" anchor="ct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US" sz="1000" b="1" dirty="0">
                <a:solidFill>
                  <a:srgbClr val="FFFF00"/>
                </a:solidFill>
                <a:ea typeface="MS PGothic" pitchFamily="34" charset="-128"/>
              </a:endParaRPr>
            </a:p>
            <a:p>
              <a:pPr algn="ctr" fontAlgn="base">
                <a:spcBef>
                  <a:spcPct val="0"/>
                </a:spcBef>
                <a:spcAft>
                  <a:spcPct val="0"/>
                </a:spcAft>
              </a:pPr>
              <a:r>
                <a:rPr lang="en-US" sz="1000" b="1" dirty="0">
                  <a:solidFill>
                    <a:schemeClr val="bg1"/>
                  </a:solidFill>
                  <a:ea typeface="MS PGothic" pitchFamily="34" charset="-128"/>
                </a:rPr>
                <a:t>IEEE 802</a:t>
              </a:r>
            </a:p>
            <a:p>
              <a:pPr algn="ctr" fontAlgn="base">
                <a:spcBef>
                  <a:spcPct val="0"/>
                </a:spcBef>
                <a:spcAft>
                  <a:spcPct val="0"/>
                </a:spcAft>
              </a:pPr>
              <a:r>
                <a:rPr lang="en-US" sz="1000" b="1" dirty="0">
                  <a:solidFill>
                    <a:schemeClr val="bg1"/>
                  </a:solidFill>
                  <a:ea typeface="MS PGothic" pitchFamily="34" charset="-128"/>
                </a:rPr>
                <a:t>Local and Metropolitan Area Networks</a:t>
              </a:r>
            </a:p>
            <a:p>
              <a:pPr algn="ctr" fontAlgn="base">
                <a:spcBef>
                  <a:spcPct val="0"/>
                </a:spcBef>
                <a:spcAft>
                  <a:spcPct val="0"/>
                </a:spcAft>
              </a:pPr>
              <a:r>
                <a:rPr lang="en-US" sz="1000" b="1" dirty="0">
                  <a:solidFill>
                    <a:schemeClr val="bg1"/>
                  </a:solidFill>
                  <a:ea typeface="MS PGothic" pitchFamily="34" charset="-128"/>
                </a:rPr>
                <a:t>Standards Committee (LMSC)</a:t>
              </a:r>
            </a:p>
            <a:p>
              <a:pPr algn="ctr" fontAlgn="base">
                <a:spcBef>
                  <a:spcPct val="0"/>
                </a:spcBef>
                <a:spcAft>
                  <a:spcPct val="0"/>
                </a:spcAft>
              </a:pPr>
              <a:endParaRPr lang="en-US" sz="1000" b="1" dirty="0">
                <a:solidFill>
                  <a:srgbClr val="FFFF00"/>
                </a:solidFill>
                <a:ea typeface="MS PGothic" pitchFamily="34" charset="-128"/>
              </a:endParaRPr>
            </a:p>
          </p:txBody>
        </p:sp>
        <p:sp>
          <p:nvSpPr>
            <p:cNvPr id="35" name="Rectangle 34"/>
            <p:cNvSpPr>
              <a:spLocks noChangeArrowheads="1"/>
            </p:cNvSpPr>
            <p:nvPr/>
          </p:nvSpPr>
          <p:spPr bwMode="auto">
            <a:xfrm>
              <a:off x="7127893" y="3422650"/>
              <a:ext cx="739775" cy="858837"/>
            </a:xfrm>
            <a:prstGeom prst="rect">
              <a:avLst/>
            </a:prstGeom>
            <a:solidFill>
              <a:srgbClr val="00B0F0"/>
            </a:solidFill>
            <a:ln w="9525">
              <a:miter lim="800000"/>
              <a:headEnd/>
              <a:tailEnd/>
            </a:ln>
            <a:scene3d>
              <a:camera prst="legacyPerspectiveTopRight"/>
              <a:lightRig rig="legacyFlat3" dir="b"/>
            </a:scene3d>
            <a:sp3d extrusionH="887400" prstMaterial="legacyMatte">
              <a:bevelT w="13500" h="13500"/>
              <a:bevelB w="13500" h="13500" prst="angle"/>
              <a:extrusionClr>
                <a:schemeClr val="accent2"/>
              </a:extrusionClr>
            </a:sp3d>
          </p:spPr>
          <p:txBody>
            <a:bodyPr wrap="none" anchor="ct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000" b="1" dirty="0">
                  <a:solidFill>
                    <a:srgbClr val="FFFFFF"/>
                  </a:solidFill>
                  <a:ea typeface="MS PGothic" pitchFamily="34" charset="-128"/>
                </a:rPr>
                <a:t>802.18</a:t>
              </a:r>
            </a:p>
            <a:p>
              <a:pPr algn="ctr" fontAlgn="base">
                <a:spcBef>
                  <a:spcPct val="0"/>
                </a:spcBef>
                <a:spcAft>
                  <a:spcPct val="0"/>
                </a:spcAft>
              </a:pPr>
              <a:r>
                <a:rPr lang="en-US" sz="1000" b="1" dirty="0">
                  <a:solidFill>
                    <a:srgbClr val="FFFFFF"/>
                  </a:solidFill>
                  <a:ea typeface="MS PGothic" pitchFamily="34" charset="-128"/>
                </a:rPr>
                <a:t>Radio</a:t>
              </a:r>
            </a:p>
            <a:p>
              <a:pPr algn="ctr" fontAlgn="base">
                <a:spcBef>
                  <a:spcPct val="0"/>
                </a:spcBef>
                <a:spcAft>
                  <a:spcPct val="0"/>
                </a:spcAft>
              </a:pPr>
              <a:r>
                <a:rPr lang="en-US" sz="1000" b="1" dirty="0">
                  <a:solidFill>
                    <a:srgbClr val="FFFFFF"/>
                  </a:solidFill>
                  <a:ea typeface="MS PGothic" pitchFamily="34" charset="-128"/>
                </a:rPr>
                <a:t>Regulatory</a:t>
              </a:r>
            </a:p>
            <a:p>
              <a:pPr algn="ctr" fontAlgn="base">
                <a:spcBef>
                  <a:spcPct val="0"/>
                </a:spcBef>
                <a:spcAft>
                  <a:spcPct val="0"/>
                </a:spcAft>
              </a:pPr>
              <a:r>
                <a:rPr lang="en-US" sz="1000" b="1" dirty="0">
                  <a:solidFill>
                    <a:srgbClr val="FFFFFF"/>
                  </a:solidFill>
                  <a:ea typeface="MS PGothic" pitchFamily="34" charset="-128"/>
                </a:rPr>
                <a:t>TAG</a:t>
              </a:r>
            </a:p>
          </p:txBody>
        </p:sp>
        <p:sp>
          <p:nvSpPr>
            <p:cNvPr id="36" name="Rectangle 35"/>
            <p:cNvSpPr>
              <a:spLocks noChangeArrowheads="1"/>
            </p:cNvSpPr>
            <p:nvPr/>
          </p:nvSpPr>
          <p:spPr bwMode="auto">
            <a:xfrm>
              <a:off x="6117767" y="3408362"/>
              <a:ext cx="739775" cy="860425"/>
            </a:xfrm>
            <a:prstGeom prst="rect">
              <a:avLst/>
            </a:prstGeom>
            <a:solidFill>
              <a:srgbClr val="00B0F0"/>
            </a:solidFill>
            <a:ln w="9525">
              <a:solidFill>
                <a:schemeClr val="bg2"/>
              </a:solidFill>
              <a:miter lim="800000"/>
              <a:headEnd/>
              <a:tailEnd/>
            </a:ln>
            <a:scene3d>
              <a:camera prst="legacyPerspectiveTopRight"/>
              <a:lightRig rig="legacyFlat3" dir="b"/>
            </a:scene3d>
            <a:sp3d extrusionH="887400" prstMaterial="legacyMatte">
              <a:bevelT w="13500" h="13500"/>
              <a:bevelB w="13500" h="13500" prst="angle"/>
              <a:extrusionClr>
                <a:schemeClr val="accent2"/>
              </a:extrusionClr>
            </a:sp3d>
          </p:spPr>
          <p:txBody>
            <a:bodyPr wrap="none" anchor="ct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000" b="1" dirty="0">
                  <a:solidFill>
                    <a:srgbClr val="FFFFFF"/>
                  </a:solidFill>
                  <a:ea typeface="MS PGothic" pitchFamily="34" charset="-128"/>
                </a:rPr>
                <a:t>802.16</a:t>
              </a:r>
            </a:p>
            <a:p>
              <a:pPr algn="ctr" fontAlgn="base">
                <a:spcBef>
                  <a:spcPct val="0"/>
                </a:spcBef>
                <a:spcAft>
                  <a:spcPct val="0"/>
                </a:spcAft>
              </a:pPr>
              <a:r>
                <a:rPr lang="en-US" sz="1000" b="1" dirty="0">
                  <a:solidFill>
                    <a:srgbClr val="FFFFFF"/>
                  </a:solidFill>
                  <a:ea typeface="MS PGothic" pitchFamily="34" charset="-128"/>
                </a:rPr>
                <a:t>Wireless</a:t>
              </a:r>
            </a:p>
            <a:p>
              <a:pPr algn="ctr" fontAlgn="base">
                <a:spcBef>
                  <a:spcPct val="0"/>
                </a:spcBef>
                <a:spcAft>
                  <a:spcPct val="0"/>
                </a:spcAft>
              </a:pPr>
              <a:r>
                <a:rPr lang="en-US" sz="1000" b="1" dirty="0">
                  <a:solidFill>
                    <a:srgbClr val="FFFFFF"/>
                  </a:solidFill>
                  <a:ea typeface="MS PGothic" pitchFamily="34" charset="-128"/>
                </a:rPr>
                <a:t>Broadband </a:t>
              </a:r>
            </a:p>
            <a:p>
              <a:pPr algn="ctr" fontAlgn="base">
                <a:spcBef>
                  <a:spcPct val="0"/>
                </a:spcBef>
                <a:spcAft>
                  <a:spcPct val="0"/>
                </a:spcAft>
              </a:pPr>
              <a:r>
                <a:rPr lang="en-US" sz="1000" b="1" dirty="0">
                  <a:solidFill>
                    <a:srgbClr val="FFFFFF"/>
                  </a:solidFill>
                  <a:ea typeface="MS PGothic" pitchFamily="34" charset="-128"/>
                </a:rPr>
                <a:t>Access</a:t>
              </a:r>
            </a:p>
          </p:txBody>
        </p:sp>
        <p:sp>
          <p:nvSpPr>
            <p:cNvPr id="37" name="Rectangle 36"/>
            <p:cNvSpPr>
              <a:spLocks noChangeArrowheads="1"/>
            </p:cNvSpPr>
            <p:nvPr/>
          </p:nvSpPr>
          <p:spPr bwMode="auto">
            <a:xfrm>
              <a:off x="10254792" y="3414451"/>
              <a:ext cx="718004" cy="854336"/>
            </a:xfrm>
            <a:prstGeom prst="rect">
              <a:avLst/>
            </a:prstGeom>
            <a:solidFill>
              <a:srgbClr val="00B0F0"/>
            </a:solidFill>
            <a:ln w="9525">
              <a:miter lim="800000"/>
              <a:headEnd/>
              <a:tailEnd/>
            </a:ln>
            <a:scene3d>
              <a:camera prst="legacyPerspectiveTopRight"/>
              <a:lightRig rig="legacyFlat3" dir="b"/>
            </a:scene3d>
            <a:sp3d extrusionH="887400" prstMaterial="legacyMatte">
              <a:bevelT w="13500" h="13500"/>
              <a:bevelB w="13500" h="13500" prst="angle"/>
              <a:extrusionClr>
                <a:schemeClr val="accent2"/>
              </a:extrusionClr>
            </a:sp3d>
          </p:spPr>
          <p:txBody>
            <a:bodyPr wrap="none" anchor="ct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000" b="1" dirty="0">
                  <a:solidFill>
                    <a:srgbClr val="FFFFFF"/>
                  </a:solidFill>
                  <a:ea typeface="MS PGothic" pitchFamily="34" charset="-128"/>
                </a:rPr>
                <a:t>802.22</a:t>
              </a:r>
            </a:p>
            <a:p>
              <a:pPr algn="ctr" fontAlgn="base">
                <a:spcBef>
                  <a:spcPct val="0"/>
                </a:spcBef>
                <a:spcAft>
                  <a:spcPct val="0"/>
                </a:spcAft>
              </a:pPr>
              <a:r>
                <a:rPr lang="en-US" sz="1000" b="1" dirty="0">
                  <a:solidFill>
                    <a:srgbClr val="FFFFFF"/>
                  </a:solidFill>
                  <a:ea typeface="MS PGothic" pitchFamily="34" charset="-128"/>
                </a:rPr>
                <a:t>Wireless</a:t>
              </a:r>
            </a:p>
            <a:p>
              <a:pPr algn="ctr" fontAlgn="base">
                <a:spcBef>
                  <a:spcPct val="0"/>
                </a:spcBef>
                <a:spcAft>
                  <a:spcPct val="0"/>
                </a:spcAft>
              </a:pPr>
              <a:r>
                <a:rPr lang="en-US" sz="1000" b="1" dirty="0">
                  <a:solidFill>
                    <a:srgbClr val="FFFFFF"/>
                  </a:solidFill>
                  <a:ea typeface="MS PGothic" pitchFamily="34" charset="-128"/>
                </a:rPr>
                <a:t>Regional</a:t>
              </a:r>
            </a:p>
            <a:p>
              <a:pPr algn="ctr" fontAlgn="base">
                <a:spcBef>
                  <a:spcPct val="0"/>
                </a:spcBef>
                <a:spcAft>
                  <a:spcPct val="0"/>
                </a:spcAft>
              </a:pPr>
              <a:r>
                <a:rPr lang="en-US" sz="1000" b="1" dirty="0">
                  <a:solidFill>
                    <a:srgbClr val="FFFFFF"/>
                  </a:solidFill>
                  <a:ea typeface="MS PGothic" pitchFamily="34" charset="-128"/>
                </a:rPr>
                <a:t>Area</a:t>
              </a:r>
            </a:p>
            <a:p>
              <a:pPr algn="ctr" fontAlgn="base">
                <a:spcBef>
                  <a:spcPct val="0"/>
                </a:spcBef>
                <a:spcAft>
                  <a:spcPct val="0"/>
                </a:spcAft>
              </a:pPr>
              <a:r>
                <a:rPr lang="en-US" sz="1000" b="1" dirty="0">
                  <a:solidFill>
                    <a:srgbClr val="FFFFFF"/>
                  </a:solidFill>
                  <a:ea typeface="MS PGothic" pitchFamily="34" charset="-128"/>
                </a:rPr>
                <a:t>Networks</a:t>
              </a:r>
            </a:p>
          </p:txBody>
        </p:sp>
        <p:sp>
          <p:nvSpPr>
            <p:cNvPr id="38" name="Rectangle 37"/>
            <p:cNvSpPr>
              <a:spLocks noChangeArrowheads="1"/>
            </p:cNvSpPr>
            <p:nvPr/>
          </p:nvSpPr>
          <p:spPr bwMode="auto">
            <a:xfrm>
              <a:off x="2403017" y="3424237"/>
              <a:ext cx="738187" cy="860425"/>
            </a:xfrm>
            <a:prstGeom prst="rect">
              <a:avLst/>
            </a:prstGeom>
            <a:solidFill>
              <a:srgbClr val="00B0F0"/>
            </a:solidFill>
            <a:ln w="9525">
              <a:miter lim="800000"/>
              <a:headEnd/>
              <a:tailEnd/>
            </a:ln>
            <a:scene3d>
              <a:camera prst="legacyPerspectiveTopRight"/>
              <a:lightRig rig="legacyFlat3" dir="b"/>
            </a:scene3d>
            <a:sp3d extrusionH="887400" prstMaterial="legacyMatte">
              <a:bevelT w="13500" h="13500"/>
              <a:bevelB w="13500" h="13500" prst="angle"/>
              <a:extrusionClr>
                <a:schemeClr val="accent2"/>
              </a:extrusionClr>
            </a:sp3d>
          </p:spPr>
          <p:txBody>
            <a:bodyPr wrap="none" anchor="ct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000" b="1">
                  <a:solidFill>
                    <a:srgbClr val="FFFFFF"/>
                  </a:solidFill>
                  <a:ea typeface="MS PGothic" pitchFamily="34" charset="-128"/>
                </a:rPr>
                <a:t>802.1</a:t>
              </a:r>
            </a:p>
            <a:p>
              <a:pPr algn="ctr" fontAlgn="base">
                <a:spcBef>
                  <a:spcPct val="0"/>
                </a:spcBef>
                <a:spcAft>
                  <a:spcPct val="0"/>
                </a:spcAft>
              </a:pPr>
              <a:r>
                <a:rPr lang="en-US" sz="1000" b="1">
                  <a:solidFill>
                    <a:srgbClr val="FFFFFF"/>
                  </a:solidFill>
                  <a:ea typeface="MS PGothic" pitchFamily="34" charset="-128"/>
                </a:rPr>
                <a:t>Higher</a:t>
              </a:r>
            </a:p>
            <a:p>
              <a:pPr algn="ctr" fontAlgn="base">
                <a:spcBef>
                  <a:spcPct val="0"/>
                </a:spcBef>
                <a:spcAft>
                  <a:spcPct val="0"/>
                </a:spcAft>
              </a:pPr>
              <a:r>
                <a:rPr lang="en-US" sz="1000" b="1">
                  <a:solidFill>
                    <a:srgbClr val="FFFFFF"/>
                  </a:solidFill>
                  <a:ea typeface="MS PGothic" pitchFamily="34" charset="-128"/>
                </a:rPr>
                <a:t>Layer</a:t>
              </a:r>
            </a:p>
            <a:p>
              <a:pPr algn="ctr" fontAlgn="base">
                <a:spcBef>
                  <a:spcPct val="0"/>
                </a:spcBef>
                <a:spcAft>
                  <a:spcPct val="0"/>
                </a:spcAft>
              </a:pPr>
              <a:r>
                <a:rPr lang="en-US" sz="1000" b="1">
                  <a:solidFill>
                    <a:srgbClr val="FFFFFF"/>
                  </a:solidFill>
                  <a:ea typeface="MS PGothic" pitchFamily="34" charset="-128"/>
                </a:rPr>
                <a:t>LAN</a:t>
              </a:r>
            </a:p>
            <a:p>
              <a:pPr algn="ctr" fontAlgn="base">
                <a:spcBef>
                  <a:spcPct val="0"/>
                </a:spcBef>
                <a:spcAft>
                  <a:spcPct val="0"/>
                </a:spcAft>
              </a:pPr>
              <a:r>
                <a:rPr lang="en-US" sz="1000" b="1">
                  <a:solidFill>
                    <a:srgbClr val="FFFFFF"/>
                  </a:solidFill>
                  <a:ea typeface="MS PGothic" pitchFamily="34" charset="-128"/>
                </a:rPr>
                <a:t>Protocols</a:t>
              </a:r>
            </a:p>
          </p:txBody>
        </p:sp>
        <p:sp>
          <p:nvSpPr>
            <p:cNvPr id="40" name="Oval 39"/>
            <p:cNvSpPr>
              <a:spLocks noChangeArrowheads="1"/>
            </p:cNvSpPr>
            <p:nvPr/>
          </p:nvSpPr>
          <p:spPr bwMode="auto">
            <a:xfrm>
              <a:off x="4020680" y="2989262"/>
              <a:ext cx="1295400" cy="1676400"/>
            </a:xfrm>
            <a:prstGeom prst="ellipse">
              <a:avLst/>
            </a:prstGeom>
            <a:noFill/>
            <a:ln w="28575">
              <a:solidFill>
                <a:srgbClr val="00B050"/>
              </a:solidFill>
              <a:round/>
              <a:headEnd/>
              <a:tailEnd/>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400">
                <a:solidFill>
                  <a:srgbClr val="0070C0"/>
                </a:solidFill>
                <a:ea typeface="MS PGothic" pitchFamily="34" charset="-128"/>
              </a:endParaRPr>
            </a:p>
          </p:txBody>
        </p:sp>
        <p:sp>
          <p:nvSpPr>
            <p:cNvPr id="41" name="Text Box 42"/>
            <p:cNvSpPr txBox="1">
              <a:spLocks noChangeArrowheads="1"/>
            </p:cNvSpPr>
            <p:nvPr/>
          </p:nvSpPr>
          <p:spPr bwMode="auto">
            <a:xfrm>
              <a:off x="6857542" y="4786233"/>
              <a:ext cx="5233417" cy="76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800" b="1" dirty="0">
                  <a:solidFill>
                    <a:srgbClr val="000000"/>
                  </a:solidFill>
                </a:rPr>
                <a:t>IEEE 802.11 WG Voting Members: 6</a:t>
              </a:r>
              <a:r>
                <a:rPr lang="en-US" b="1" dirty="0">
                  <a:solidFill>
                    <a:srgbClr val="000000"/>
                  </a:solidFill>
                </a:rPr>
                <a:t>00+</a:t>
              </a:r>
            </a:p>
            <a:p>
              <a:pPr fontAlgn="base">
                <a:spcBef>
                  <a:spcPct val="0"/>
                </a:spcBef>
                <a:spcAft>
                  <a:spcPct val="0"/>
                </a:spcAft>
              </a:pPr>
              <a:endParaRPr lang="en-US" sz="1800" b="1" dirty="0">
                <a:solidFill>
                  <a:srgbClr val="000000"/>
                </a:solidFill>
              </a:endParaRPr>
            </a:p>
          </p:txBody>
        </p:sp>
      </p:grpSp>
      <p:grpSp>
        <p:nvGrpSpPr>
          <p:cNvPr id="47" name="Group 70"/>
          <p:cNvGrpSpPr>
            <a:grpSpLocks/>
          </p:cNvGrpSpPr>
          <p:nvPr/>
        </p:nvGrpSpPr>
        <p:grpSpPr bwMode="auto">
          <a:xfrm>
            <a:off x="652101" y="2341829"/>
            <a:ext cx="2175090" cy="3895480"/>
            <a:chOff x="6096000" y="1371600"/>
            <a:chExt cx="2362200" cy="3963988"/>
          </a:xfrm>
        </p:grpSpPr>
        <p:sp>
          <p:nvSpPr>
            <p:cNvPr id="48" name="CustomShape 3"/>
            <p:cNvSpPr>
              <a:spLocks noChangeArrowheads="1"/>
            </p:cNvSpPr>
            <p:nvPr/>
          </p:nvSpPr>
          <p:spPr bwMode="auto">
            <a:xfrm>
              <a:off x="6781800" y="4876800"/>
              <a:ext cx="1676400" cy="457200"/>
            </a:xfrm>
            <a:prstGeom prst="rect">
              <a:avLst/>
            </a:prstGeom>
            <a:solidFill>
              <a:srgbClr val="FFCCFF"/>
            </a:solidFill>
            <a:ln w="9360">
              <a:solidFill>
                <a:srgbClr val="000000"/>
              </a:solidFill>
              <a:miter lim="800000"/>
              <a:headEnd/>
              <a:tailEnd/>
            </a:ln>
          </p:spPr>
          <p:txBody>
            <a:bodyPr/>
            <a:lstStyle>
              <a:lvl1pPr eaLnBrk="0" hangingPunct="0">
                <a:defRPr>
                  <a:solidFill>
                    <a:schemeClr val="tx1"/>
                  </a:solidFill>
                  <a:latin typeface="Arial" panose="020B0604020202020204" pitchFamily="34" charset="0"/>
                  <a:ea typeface="DejaVu Sans" pitchFamily="34" charset="0"/>
                  <a:cs typeface="DejaVu Sans" pitchFamily="34" charset="0"/>
                </a:defRPr>
              </a:lvl1pPr>
              <a:lvl2pPr marL="742950" indent="-285750" eaLnBrk="0" hangingPunct="0">
                <a:defRPr>
                  <a:solidFill>
                    <a:schemeClr val="tx1"/>
                  </a:solidFill>
                  <a:latin typeface="Arial" panose="020B0604020202020204" pitchFamily="34" charset="0"/>
                  <a:ea typeface="DejaVu Sans" pitchFamily="34" charset="0"/>
                  <a:cs typeface="DejaVu Sans" pitchFamily="34" charset="0"/>
                </a:defRPr>
              </a:lvl2pPr>
              <a:lvl3pPr marL="1143000" indent="-228600" eaLnBrk="0" hangingPunct="0">
                <a:defRPr>
                  <a:solidFill>
                    <a:schemeClr val="tx1"/>
                  </a:solidFill>
                  <a:latin typeface="Arial" panose="020B0604020202020204" pitchFamily="34" charset="0"/>
                  <a:ea typeface="DejaVu Sans" pitchFamily="34" charset="0"/>
                  <a:cs typeface="DejaVu Sans" pitchFamily="34" charset="0"/>
                </a:defRPr>
              </a:lvl3pPr>
              <a:lvl4pPr marL="1600200" indent="-228600" eaLnBrk="0" hangingPunct="0">
                <a:defRPr>
                  <a:solidFill>
                    <a:schemeClr val="tx1"/>
                  </a:solidFill>
                  <a:latin typeface="Arial" panose="020B0604020202020204" pitchFamily="34" charset="0"/>
                  <a:ea typeface="DejaVu Sans" pitchFamily="34" charset="0"/>
                  <a:cs typeface="DejaVu Sans" pitchFamily="34" charset="0"/>
                </a:defRPr>
              </a:lvl4pPr>
              <a:lvl5pPr marL="2057400" indent="-228600" eaLnBrk="0" hangingPunct="0">
                <a:defRPr>
                  <a:solidFill>
                    <a:schemeClr val="tx1"/>
                  </a:solidFill>
                  <a:latin typeface="Arial" panose="020B0604020202020204" pitchFamily="34" charset="0"/>
                  <a:ea typeface="DejaVu Sans"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9pPr>
            </a:lstStyle>
            <a:p>
              <a:pPr eaLnBrk="1" hangingPunct="1"/>
              <a:endParaRPr lang="en-US" altLang="en-US"/>
            </a:p>
          </p:txBody>
        </p:sp>
        <p:sp>
          <p:nvSpPr>
            <p:cNvPr id="49" name="CustomShape 4"/>
            <p:cNvSpPr>
              <a:spLocks noChangeArrowheads="1"/>
            </p:cNvSpPr>
            <p:nvPr/>
          </p:nvSpPr>
          <p:spPr bwMode="auto">
            <a:xfrm>
              <a:off x="7010400" y="2057400"/>
              <a:ext cx="1219200" cy="2819400"/>
            </a:xfrm>
            <a:prstGeom prst="rect">
              <a:avLst/>
            </a:prstGeom>
            <a:solidFill>
              <a:srgbClr val="BBE0E3"/>
            </a:solidFill>
            <a:ln w="9360">
              <a:solidFill>
                <a:srgbClr val="000000"/>
              </a:solidFill>
              <a:miter lim="800000"/>
              <a:headEnd/>
              <a:tailEnd/>
            </a:ln>
          </p:spPr>
          <p:txBody>
            <a:bodyPr/>
            <a:lstStyle>
              <a:lvl1pPr eaLnBrk="0" hangingPunct="0">
                <a:defRPr>
                  <a:solidFill>
                    <a:schemeClr val="tx1"/>
                  </a:solidFill>
                  <a:latin typeface="Arial" panose="020B0604020202020204" pitchFamily="34" charset="0"/>
                  <a:ea typeface="DejaVu Sans" pitchFamily="34" charset="0"/>
                  <a:cs typeface="DejaVu Sans" pitchFamily="34" charset="0"/>
                </a:defRPr>
              </a:lvl1pPr>
              <a:lvl2pPr marL="742950" indent="-285750" eaLnBrk="0" hangingPunct="0">
                <a:defRPr>
                  <a:solidFill>
                    <a:schemeClr val="tx1"/>
                  </a:solidFill>
                  <a:latin typeface="Arial" panose="020B0604020202020204" pitchFamily="34" charset="0"/>
                  <a:ea typeface="DejaVu Sans" pitchFamily="34" charset="0"/>
                  <a:cs typeface="DejaVu Sans" pitchFamily="34" charset="0"/>
                </a:defRPr>
              </a:lvl2pPr>
              <a:lvl3pPr marL="1143000" indent="-228600" eaLnBrk="0" hangingPunct="0">
                <a:defRPr>
                  <a:solidFill>
                    <a:schemeClr val="tx1"/>
                  </a:solidFill>
                  <a:latin typeface="Arial" panose="020B0604020202020204" pitchFamily="34" charset="0"/>
                  <a:ea typeface="DejaVu Sans" pitchFamily="34" charset="0"/>
                  <a:cs typeface="DejaVu Sans" pitchFamily="34" charset="0"/>
                </a:defRPr>
              </a:lvl3pPr>
              <a:lvl4pPr marL="1600200" indent="-228600" eaLnBrk="0" hangingPunct="0">
                <a:defRPr>
                  <a:solidFill>
                    <a:schemeClr val="tx1"/>
                  </a:solidFill>
                  <a:latin typeface="Arial" panose="020B0604020202020204" pitchFamily="34" charset="0"/>
                  <a:ea typeface="DejaVu Sans" pitchFamily="34" charset="0"/>
                  <a:cs typeface="DejaVu Sans" pitchFamily="34" charset="0"/>
                </a:defRPr>
              </a:lvl4pPr>
              <a:lvl5pPr marL="2057400" indent="-228600" eaLnBrk="0" hangingPunct="0">
                <a:defRPr>
                  <a:solidFill>
                    <a:schemeClr val="tx1"/>
                  </a:solidFill>
                  <a:latin typeface="Arial" panose="020B0604020202020204" pitchFamily="34" charset="0"/>
                  <a:ea typeface="DejaVu Sans"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9pPr>
            </a:lstStyle>
            <a:p>
              <a:pPr eaLnBrk="1" hangingPunct="1"/>
              <a:endParaRPr lang="en-US" altLang="en-US"/>
            </a:p>
          </p:txBody>
        </p:sp>
        <p:sp>
          <p:nvSpPr>
            <p:cNvPr id="50" name="CustomShape 5"/>
            <p:cNvSpPr>
              <a:spLocks noChangeArrowheads="1"/>
            </p:cNvSpPr>
            <p:nvPr/>
          </p:nvSpPr>
          <p:spPr bwMode="auto">
            <a:xfrm>
              <a:off x="6783388" y="1371600"/>
              <a:ext cx="15795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lvl1pPr eaLnBrk="0" hangingPunct="0">
                <a:defRPr>
                  <a:solidFill>
                    <a:schemeClr val="tx1"/>
                  </a:solidFill>
                  <a:latin typeface="Arial" panose="020B0604020202020204" pitchFamily="34" charset="0"/>
                  <a:ea typeface="DejaVu Sans" pitchFamily="34" charset="0"/>
                  <a:cs typeface="DejaVu Sans" pitchFamily="34" charset="0"/>
                </a:defRPr>
              </a:lvl1pPr>
              <a:lvl2pPr marL="742950" indent="-285750" eaLnBrk="0" hangingPunct="0">
                <a:defRPr>
                  <a:solidFill>
                    <a:schemeClr val="tx1"/>
                  </a:solidFill>
                  <a:latin typeface="Arial" panose="020B0604020202020204" pitchFamily="34" charset="0"/>
                  <a:ea typeface="DejaVu Sans" pitchFamily="34" charset="0"/>
                  <a:cs typeface="DejaVu Sans" pitchFamily="34" charset="0"/>
                </a:defRPr>
              </a:lvl2pPr>
              <a:lvl3pPr marL="1143000" indent="-228600" eaLnBrk="0" hangingPunct="0">
                <a:defRPr>
                  <a:solidFill>
                    <a:schemeClr val="tx1"/>
                  </a:solidFill>
                  <a:latin typeface="Arial" panose="020B0604020202020204" pitchFamily="34" charset="0"/>
                  <a:ea typeface="DejaVu Sans" pitchFamily="34" charset="0"/>
                  <a:cs typeface="DejaVu Sans" pitchFamily="34" charset="0"/>
                </a:defRPr>
              </a:lvl3pPr>
              <a:lvl4pPr marL="1600200" indent="-228600" eaLnBrk="0" hangingPunct="0">
                <a:defRPr>
                  <a:solidFill>
                    <a:schemeClr val="tx1"/>
                  </a:solidFill>
                  <a:latin typeface="Arial" panose="020B0604020202020204" pitchFamily="34" charset="0"/>
                  <a:ea typeface="DejaVu Sans" pitchFamily="34" charset="0"/>
                  <a:cs typeface="DejaVu Sans" pitchFamily="34" charset="0"/>
                </a:defRPr>
              </a:lvl4pPr>
              <a:lvl5pPr marL="2057400" indent="-228600" eaLnBrk="0" hangingPunct="0">
                <a:defRPr>
                  <a:solidFill>
                    <a:schemeClr val="tx1"/>
                  </a:solidFill>
                  <a:latin typeface="Arial" panose="020B0604020202020204" pitchFamily="34" charset="0"/>
                  <a:ea typeface="DejaVu Sans"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9pPr>
            </a:lstStyle>
            <a:p>
              <a:pPr eaLnBrk="1" hangingPunct="1"/>
              <a:r>
                <a:rPr lang="en-US" altLang="en-US" sz="1600" dirty="0">
                  <a:solidFill>
                    <a:srgbClr val="000000"/>
                  </a:solidFill>
                </a:rPr>
                <a:t>OSI Reference </a:t>
              </a:r>
              <a:endParaRPr lang="en-US" altLang="en-US" dirty="0"/>
            </a:p>
            <a:p>
              <a:pPr eaLnBrk="1" hangingPunct="1"/>
              <a:r>
                <a:rPr lang="en-US" altLang="en-US" sz="1600" dirty="0">
                  <a:solidFill>
                    <a:srgbClr val="000000"/>
                  </a:solidFill>
                </a:rPr>
                <a:t>Model</a:t>
              </a:r>
              <a:endParaRPr lang="en-US" altLang="en-US" dirty="0"/>
            </a:p>
          </p:txBody>
        </p:sp>
        <p:sp>
          <p:nvSpPr>
            <p:cNvPr id="51" name="CustomShape 6"/>
            <p:cNvSpPr>
              <a:spLocks noChangeArrowheads="1"/>
            </p:cNvSpPr>
            <p:nvPr/>
          </p:nvSpPr>
          <p:spPr bwMode="auto">
            <a:xfrm>
              <a:off x="7075488" y="2133600"/>
              <a:ext cx="105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lvl1pPr eaLnBrk="0" hangingPunct="0">
                <a:defRPr>
                  <a:solidFill>
                    <a:schemeClr val="tx1"/>
                  </a:solidFill>
                  <a:latin typeface="Arial" panose="020B0604020202020204" pitchFamily="34" charset="0"/>
                  <a:ea typeface="DejaVu Sans" pitchFamily="34" charset="0"/>
                  <a:cs typeface="DejaVu Sans" pitchFamily="34" charset="0"/>
                </a:defRPr>
              </a:lvl1pPr>
              <a:lvl2pPr marL="742950" indent="-285750" eaLnBrk="0" hangingPunct="0">
                <a:defRPr>
                  <a:solidFill>
                    <a:schemeClr val="tx1"/>
                  </a:solidFill>
                  <a:latin typeface="Arial" panose="020B0604020202020204" pitchFamily="34" charset="0"/>
                  <a:ea typeface="DejaVu Sans" pitchFamily="34" charset="0"/>
                  <a:cs typeface="DejaVu Sans" pitchFamily="34" charset="0"/>
                </a:defRPr>
              </a:lvl2pPr>
              <a:lvl3pPr marL="1143000" indent="-228600" eaLnBrk="0" hangingPunct="0">
                <a:defRPr>
                  <a:solidFill>
                    <a:schemeClr val="tx1"/>
                  </a:solidFill>
                  <a:latin typeface="Arial" panose="020B0604020202020204" pitchFamily="34" charset="0"/>
                  <a:ea typeface="DejaVu Sans" pitchFamily="34" charset="0"/>
                  <a:cs typeface="DejaVu Sans" pitchFamily="34" charset="0"/>
                </a:defRPr>
              </a:lvl3pPr>
              <a:lvl4pPr marL="1600200" indent="-228600" eaLnBrk="0" hangingPunct="0">
                <a:defRPr>
                  <a:solidFill>
                    <a:schemeClr val="tx1"/>
                  </a:solidFill>
                  <a:latin typeface="Arial" panose="020B0604020202020204" pitchFamily="34" charset="0"/>
                  <a:ea typeface="DejaVu Sans" pitchFamily="34" charset="0"/>
                  <a:cs typeface="DejaVu Sans" pitchFamily="34" charset="0"/>
                </a:defRPr>
              </a:lvl4pPr>
              <a:lvl5pPr marL="2057400" indent="-228600" eaLnBrk="0" hangingPunct="0">
                <a:defRPr>
                  <a:solidFill>
                    <a:schemeClr val="tx1"/>
                  </a:solidFill>
                  <a:latin typeface="Arial" panose="020B0604020202020204" pitchFamily="34" charset="0"/>
                  <a:ea typeface="DejaVu Sans"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9pPr>
            </a:lstStyle>
            <a:p>
              <a:pPr eaLnBrk="1" hangingPunct="1"/>
              <a:r>
                <a:rPr lang="en-US" altLang="en-US" sz="1400" dirty="0">
                  <a:solidFill>
                    <a:srgbClr val="000000"/>
                  </a:solidFill>
                </a:rPr>
                <a:t>Application</a:t>
              </a:r>
              <a:endParaRPr lang="en-US" altLang="en-US" dirty="0"/>
            </a:p>
          </p:txBody>
        </p:sp>
        <p:sp>
          <p:nvSpPr>
            <p:cNvPr id="52" name="CustomShape 7"/>
            <p:cNvSpPr>
              <a:spLocks noChangeArrowheads="1"/>
            </p:cNvSpPr>
            <p:nvPr/>
          </p:nvSpPr>
          <p:spPr bwMode="auto">
            <a:xfrm>
              <a:off x="7010400" y="2535238"/>
              <a:ext cx="11795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lvl1pPr eaLnBrk="0" hangingPunct="0">
                <a:defRPr>
                  <a:solidFill>
                    <a:schemeClr val="tx1"/>
                  </a:solidFill>
                  <a:latin typeface="Arial" panose="020B0604020202020204" pitchFamily="34" charset="0"/>
                  <a:ea typeface="DejaVu Sans" pitchFamily="34" charset="0"/>
                  <a:cs typeface="DejaVu Sans" pitchFamily="34" charset="0"/>
                </a:defRPr>
              </a:lvl1pPr>
              <a:lvl2pPr marL="742950" indent="-285750" eaLnBrk="0" hangingPunct="0">
                <a:defRPr>
                  <a:solidFill>
                    <a:schemeClr val="tx1"/>
                  </a:solidFill>
                  <a:latin typeface="Arial" panose="020B0604020202020204" pitchFamily="34" charset="0"/>
                  <a:ea typeface="DejaVu Sans" pitchFamily="34" charset="0"/>
                  <a:cs typeface="DejaVu Sans" pitchFamily="34" charset="0"/>
                </a:defRPr>
              </a:lvl2pPr>
              <a:lvl3pPr marL="1143000" indent="-228600" eaLnBrk="0" hangingPunct="0">
                <a:defRPr>
                  <a:solidFill>
                    <a:schemeClr val="tx1"/>
                  </a:solidFill>
                  <a:latin typeface="Arial" panose="020B0604020202020204" pitchFamily="34" charset="0"/>
                  <a:ea typeface="DejaVu Sans" pitchFamily="34" charset="0"/>
                  <a:cs typeface="DejaVu Sans" pitchFamily="34" charset="0"/>
                </a:defRPr>
              </a:lvl3pPr>
              <a:lvl4pPr marL="1600200" indent="-228600" eaLnBrk="0" hangingPunct="0">
                <a:defRPr>
                  <a:solidFill>
                    <a:schemeClr val="tx1"/>
                  </a:solidFill>
                  <a:latin typeface="Arial" panose="020B0604020202020204" pitchFamily="34" charset="0"/>
                  <a:ea typeface="DejaVu Sans" pitchFamily="34" charset="0"/>
                  <a:cs typeface="DejaVu Sans" pitchFamily="34" charset="0"/>
                </a:defRPr>
              </a:lvl4pPr>
              <a:lvl5pPr marL="2057400" indent="-228600" eaLnBrk="0" hangingPunct="0">
                <a:defRPr>
                  <a:solidFill>
                    <a:schemeClr val="tx1"/>
                  </a:solidFill>
                  <a:latin typeface="Arial" panose="020B0604020202020204" pitchFamily="34" charset="0"/>
                  <a:ea typeface="DejaVu Sans"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9pPr>
            </a:lstStyle>
            <a:p>
              <a:pPr eaLnBrk="1" hangingPunct="1"/>
              <a:r>
                <a:rPr lang="en-US" altLang="en-US" sz="1400" dirty="0">
                  <a:solidFill>
                    <a:srgbClr val="000000"/>
                  </a:solidFill>
                </a:rPr>
                <a:t>Presentation</a:t>
              </a:r>
              <a:endParaRPr lang="en-US" altLang="en-US" dirty="0"/>
            </a:p>
          </p:txBody>
        </p:sp>
        <p:sp>
          <p:nvSpPr>
            <p:cNvPr id="53" name="CustomShape 8"/>
            <p:cNvSpPr>
              <a:spLocks noChangeArrowheads="1"/>
            </p:cNvSpPr>
            <p:nvPr/>
          </p:nvSpPr>
          <p:spPr bwMode="auto">
            <a:xfrm>
              <a:off x="7194550" y="2938463"/>
              <a:ext cx="8128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lvl1pPr eaLnBrk="0" hangingPunct="0">
                <a:defRPr>
                  <a:solidFill>
                    <a:schemeClr val="tx1"/>
                  </a:solidFill>
                  <a:latin typeface="Arial" panose="020B0604020202020204" pitchFamily="34" charset="0"/>
                  <a:ea typeface="DejaVu Sans" pitchFamily="34" charset="0"/>
                  <a:cs typeface="DejaVu Sans" pitchFamily="34" charset="0"/>
                </a:defRPr>
              </a:lvl1pPr>
              <a:lvl2pPr marL="742950" indent="-285750" eaLnBrk="0" hangingPunct="0">
                <a:defRPr>
                  <a:solidFill>
                    <a:schemeClr val="tx1"/>
                  </a:solidFill>
                  <a:latin typeface="Arial" panose="020B0604020202020204" pitchFamily="34" charset="0"/>
                  <a:ea typeface="DejaVu Sans" pitchFamily="34" charset="0"/>
                  <a:cs typeface="DejaVu Sans" pitchFamily="34" charset="0"/>
                </a:defRPr>
              </a:lvl2pPr>
              <a:lvl3pPr marL="1143000" indent="-228600" eaLnBrk="0" hangingPunct="0">
                <a:defRPr>
                  <a:solidFill>
                    <a:schemeClr val="tx1"/>
                  </a:solidFill>
                  <a:latin typeface="Arial" panose="020B0604020202020204" pitchFamily="34" charset="0"/>
                  <a:ea typeface="DejaVu Sans" pitchFamily="34" charset="0"/>
                  <a:cs typeface="DejaVu Sans" pitchFamily="34" charset="0"/>
                </a:defRPr>
              </a:lvl3pPr>
              <a:lvl4pPr marL="1600200" indent="-228600" eaLnBrk="0" hangingPunct="0">
                <a:defRPr>
                  <a:solidFill>
                    <a:schemeClr val="tx1"/>
                  </a:solidFill>
                  <a:latin typeface="Arial" panose="020B0604020202020204" pitchFamily="34" charset="0"/>
                  <a:ea typeface="DejaVu Sans" pitchFamily="34" charset="0"/>
                  <a:cs typeface="DejaVu Sans" pitchFamily="34" charset="0"/>
                </a:defRPr>
              </a:lvl4pPr>
              <a:lvl5pPr marL="2057400" indent="-228600" eaLnBrk="0" hangingPunct="0">
                <a:defRPr>
                  <a:solidFill>
                    <a:schemeClr val="tx1"/>
                  </a:solidFill>
                  <a:latin typeface="Arial" panose="020B0604020202020204" pitchFamily="34" charset="0"/>
                  <a:ea typeface="DejaVu Sans"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9pPr>
            </a:lstStyle>
            <a:p>
              <a:pPr eaLnBrk="1" hangingPunct="1"/>
              <a:r>
                <a:rPr lang="en-US" altLang="en-US" sz="1400">
                  <a:solidFill>
                    <a:srgbClr val="000000"/>
                  </a:solidFill>
                </a:rPr>
                <a:t>Session</a:t>
              </a:r>
              <a:endParaRPr lang="en-US" altLang="en-US"/>
            </a:p>
          </p:txBody>
        </p:sp>
        <p:sp>
          <p:nvSpPr>
            <p:cNvPr id="54" name="CustomShape 9"/>
            <p:cNvSpPr>
              <a:spLocks noChangeArrowheads="1"/>
            </p:cNvSpPr>
            <p:nvPr/>
          </p:nvSpPr>
          <p:spPr bwMode="auto">
            <a:xfrm>
              <a:off x="7132638" y="3341688"/>
              <a:ext cx="9350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lvl1pPr eaLnBrk="0" hangingPunct="0">
                <a:defRPr>
                  <a:solidFill>
                    <a:schemeClr val="tx1"/>
                  </a:solidFill>
                  <a:latin typeface="Arial" panose="020B0604020202020204" pitchFamily="34" charset="0"/>
                  <a:ea typeface="DejaVu Sans" pitchFamily="34" charset="0"/>
                  <a:cs typeface="DejaVu Sans" pitchFamily="34" charset="0"/>
                </a:defRPr>
              </a:lvl1pPr>
              <a:lvl2pPr marL="742950" indent="-285750" eaLnBrk="0" hangingPunct="0">
                <a:defRPr>
                  <a:solidFill>
                    <a:schemeClr val="tx1"/>
                  </a:solidFill>
                  <a:latin typeface="Arial" panose="020B0604020202020204" pitchFamily="34" charset="0"/>
                  <a:ea typeface="DejaVu Sans" pitchFamily="34" charset="0"/>
                  <a:cs typeface="DejaVu Sans" pitchFamily="34" charset="0"/>
                </a:defRPr>
              </a:lvl2pPr>
              <a:lvl3pPr marL="1143000" indent="-228600" eaLnBrk="0" hangingPunct="0">
                <a:defRPr>
                  <a:solidFill>
                    <a:schemeClr val="tx1"/>
                  </a:solidFill>
                  <a:latin typeface="Arial" panose="020B0604020202020204" pitchFamily="34" charset="0"/>
                  <a:ea typeface="DejaVu Sans" pitchFamily="34" charset="0"/>
                  <a:cs typeface="DejaVu Sans" pitchFamily="34" charset="0"/>
                </a:defRPr>
              </a:lvl3pPr>
              <a:lvl4pPr marL="1600200" indent="-228600" eaLnBrk="0" hangingPunct="0">
                <a:defRPr>
                  <a:solidFill>
                    <a:schemeClr val="tx1"/>
                  </a:solidFill>
                  <a:latin typeface="Arial" panose="020B0604020202020204" pitchFamily="34" charset="0"/>
                  <a:ea typeface="DejaVu Sans" pitchFamily="34" charset="0"/>
                  <a:cs typeface="DejaVu Sans" pitchFamily="34" charset="0"/>
                </a:defRPr>
              </a:lvl4pPr>
              <a:lvl5pPr marL="2057400" indent="-228600" eaLnBrk="0" hangingPunct="0">
                <a:defRPr>
                  <a:solidFill>
                    <a:schemeClr val="tx1"/>
                  </a:solidFill>
                  <a:latin typeface="Arial" panose="020B0604020202020204" pitchFamily="34" charset="0"/>
                  <a:ea typeface="DejaVu Sans"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9pPr>
            </a:lstStyle>
            <a:p>
              <a:pPr eaLnBrk="1" hangingPunct="1"/>
              <a:r>
                <a:rPr lang="en-US" altLang="en-US" sz="1400" dirty="0">
                  <a:solidFill>
                    <a:srgbClr val="000000"/>
                  </a:solidFill>
                </a:rPr>
                <a:t>Transport</a:t>
              </a:r>
              <a:endParaRPr lang="en-US" altLang="en-US" dirty="0"/>
            </a:p>
          </p:txBody>
        </p:sp>
        <p:sp>
          <p:nvSpPr>
            <p:cNvPr id="55" name="CustomShape 10"/>
            <p:cNvSpPr>
              <a:spLocks noChangeArrowheads="1"/>
            </p:cNvSpPr>
            <p:nvPr/>
          </p:nvSpPr>
          <p:spPr bwMode="auto">
            <a:xfrm>
              <a:off x="7183438" y="3743325"/>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lvl1pPr eaLnBrk="0" hangingPunct="0">
                <a:defRPr>
                  <a:solidFill>
                    <a:schemeClr val="tx1"/>
                  </a:solidFill>
                  <a:latin typeface="Arial" panose="020B0604020202020204" pitchFamily="34" charset="0"/>
                  <a:ea typeface="DejaVu Sans" pitchFamily="34" charset="0"/>
                  <a:cs typeface="DejaVu Sans" pitchFamily="34" charset="0"/>
                </a:defRPr>
              </a:lvl1pPr>
              <a:lvl2pPr marL="742950" indent="-285750" eaLnBrk="0" hangingPunct="0">
                <a:defRPr>
                  <a:solidFill>
                    <a:schemeClr val="tx1"/>
                  </a:solidFill>
                  <a:latin typeface="Arial" panose="020B0604020202020204" pitchFamily="34" charset="0"/>
                  <a:ea typeface="DejaVu Sans" pitchFamily="34" charset="0"/>
                  <a:cs typeface="DejaVu Sans" pitchFamily="34" charset="0"/>
                </a:defRPr>
              </a:lvl2pPr>
              <a:lvl3pPr marL="1143000" indent="-228600" eaLnBrk="0" hangingPunct="0">
                <a:defRPr>
                  <a:solidFill>
                    <a:schemeClr val="tx1"/>
                  </a:solidFill>
                  <a:latin typeface="Arial" panose="020B0604020202020204" pitchFamily="34" charset="0"/>
                  <a:ea typeface="DejaVu Sans" pitchFamily="34" charset="0"/>
                  <a:cs typeface="DejaVu Sans" pitchFamily="34" charset="0"/>
                </a:defRPr>
              </a:lvl3pPr>
              <a:lvl4pPr marL="1600200" indent="-228600" eaLnBrk="0" hangingPunct="0">
                <a:defRPr>
                  <a:solidFill>
                    <a:schemeClr val="tx1"/>
                  </a:solidFill>
                  <a:latin typeface="Arial" panose="020B0604020202020204" pitchFamily="34" charset="0"/>
                  <a:ea typeface="DejaVu Sans" pitchFamily="34" charset="0"/>
                  <a:cs typeface="DejaVu Sans" pitchFamily="34" charset="0"/>
                </a:defRPr>
              </a:lvl4pPr>
              <a:lvl5pPr marL="2057400" indent="-228600" eaLnBrk="0" hangingPunct="0">
                <a:defRPr>
                  <a:solidFill>
                    <a:schemeClr val="tx1"/>
                  </a:solidFill>
                  <a:latin typeface="Arial" panose="020B0604020202020204" pitchFamily="34" charset="0"/>
                  <a:ea typeface="DejaVu Sans"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9pPr>
            </a:lstStyle>
            <a:p>
              <a:pPr eaLnBrk="1" hangingPunct="1"/>
              <a:r>
                <a:rPr lang="en-US" altLang="en-US" sz="1400">
                  <a:solidFill>
                    <a:srgbClr val="000000"/>
                  </a:solidFill>
                </a:rPr>
                <a:t>Network</a:t>
              </a:r>
              <a:endParaRPr lang="en-US" altLang="en-US"/>
            </a:p>
          </p:txBody>
        </p:sp>
        <p:sp>
          <p:nvSpPr>
            <p:cNvPr id="56" name="CustomShape 11"/>
            <p:cNvSpPr>
              <a:spLocks noChangeArrowheads="1"/>
            </p:cNvSpPr>
            <p:nvPr/>
          </p:nvSpPr>
          <p:spPr bwMode="auto">
            <a:xfrm>
              <a:off x="7132638" y="4146550"/>
              <a:ext cx="9318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lvl1pPr eaLnBrk="0" hangingPunct="0">
                <a:defRPr>
                  <a:solidFill>
                    <a:schemeClr val="tx1"/>
                  </a:solidFill>
                  <a:latin typeface="Arial" panose="020B0604020202020204" pitchFamily="34" charset="0"/>
                  <a:ea typeface="DejaVu Sans" pitchFamily="34" charset="0"/>
                  <a:cs typeface="DejaVu Sans" pitchFamily="34" charset="0"/>
                </a:defRPr>
              </a:lvl1pPr>
              <a:lvl2pPr marL="742950" indent="-285750" eaLnBrk="0" hangingPunct="0">
                <a:defRPr>
                  <a:solidFill>
                    <a:schemeClr val="tx1"/>
                  </a:solidFill>
                  <a:latin typeface="Arial" panose="020B0604020202020204" pitchFamily="34" charset="0"/>
                  <a:ea typeface="DejaVu Sans" pitchFamily="34" charset="0"/>
                  <a:cs typeface="DejaVu Sans" pitchFamily="34" charset="0"/>
                </a:defRPr>
              </a:lvl2pPr>
              <a:lvl3pPr marL="1143000" indent="-228600" eaLnBrk="0" hangingPunct="0">
                <a:defRPr>
                  <a:solidFill>
                    <a:schemeClr val="tx1"/>
                  </a:solidFill>
                  <a:latin typeface="Arial" panose="020B0604020202020204" pitchFamily="34" charset="0"/>
                  <a:ea typeface="DejaVu Sans" pitchFamily="34" charset="0"/>
                  <a:cs typeface="DejaVu Sans" pitchFamily="34" charset="0"/>
                </a:defRPr>
              </a:lvl3pPr>
              <a:lvl4pPr marL="1600200" indent="-228600" eaLnBrk="0" hangingPunct="0">
                <a:defRPr>
                  <a:solidFill>
                    <a:schemeClr val="tx1"/>
                  </a:solidFill>
                  <a:latin typeface="Arial" panose="020B0604020202020204" pitchFamily="34" charset="0"/>
                  <a:ea typeface="DejaVu Sans" pitchFamily="34" charset="0"/>
                  <a:cs typeface="DejaVu Sans" pitchFamily="34" charset="0"/>
                </a:defRPr>
              </a:lvl4pPr>
              <a:lvl5pPr marL="2057400" indent="-228600" eaLnBrk="0" hangingPunct="0">
                <a:defRPr>
                  <a:solidFill>
                    <a:schemeClr val="tx1"/>
                  </a:solidFill>
                  <a:latin typeface="Arial" panose="020B0604020202020204" pitchFamily="34" charset="0"/>
                  <a:ea typeface="DejaVu Sans"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9pPr>
            </a:lstStyle>
            <a:p>
              <a:pPr eaLnBrk="1" hangingPunct="1"/>
              <a:r>
                <a:rPr lang="en-US" altLang="en-US" sz="1400">
                  <a:solidFill>
                    <a:srgbClr val="000000"/>
                  </a:solidFill>
                </a:rPr>
                <a:t>Data Link</a:t>
              </a:r>
              <a:endParaRPr lang="en-US" altLang="en-US"/>
            </a:p>
          </p:txBody>
        </p:sp>
        <p:sp>
          <p:nvSpPr>
            <p:cNvPr id="57" name="CustomShape 12"/>
            <p:cNvSpPr>
              <a:spLocks noChangeArrowheads="1"/>
            </p:cNvSpPr>
            <p:nvPr/>
          </p:nvSpPr>
          <p:spPr bwMode="auto">
            <a:xfrm>
              <a:off x="7178675" y="4549775"/>
              <a:ext cx="8429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lvl1pPr eaLnBrk="0" hangingPunct="0">
                <a:defRPr>
                  <a:solidFill>
                    <a:schemeClr val="tx1"/>
                  </a:solidFill>
                  <a:latin typeface="Arial" panose="020B0604020202020204" pitchFamily="34" charset="0"/>
                  <a:ea typeface="DejaVu Sans" pitchFamily="34" charset="0"/>
                  <a:cs typeface="DejaVu Sans" pitchFamily="34" charset="0"/>
                </a:defRPr>
              </a:lvl1pPr>
              <a:lvl2pPr marL="742950" indent="-285750" eaLnBrk="0" hangingPunct="0">
                <a:defRPr>
                  <a:solidFill>
                    <a:schemeClr val="tx1"/>
                  </a:solidFill>
                  <a:latin typeface="Arial" panose="020B0604020202020204" pitchFamily="34" charset="0"/>
                  <a:ea typeface="DejaVu Sans" pitchFamily="34" charset="0"/>
                  <a:cs typeface="DejaVu Sans" pitchFamily="34" charset="0"/>
                </a:defRPr>
              </a:lvl2pPr>
              <a:lvl3pPr marL="1143000" indent="-228600" eaLnBrk="0" hangingPunct="0">
                <a:defRPr>
                  <a:solidFill>
                    <a:schemeClr val="tx1"/>
                  </a:solidFill>
                  <a:latin typeface="Arial" panose="020B0604020202020204" pitchFamily="34" charset="0"/>
                  <a:ea typeface="DejaVu Sans" pitchFamily="34" charset="0"/>
                  <a:cs typeface="DejaVu Sans" pitchFamily="34" charset="0"/>
                </a:defRPr>
              </a:lvl3pPr>
              <a:lvl4pPr marL="1600200" indent="-228600" eaLnBrk="0" hangingPunct="0">
                <a:defRPr>
                  <a:solidFill>
                    <a:schemeClr val="tx1"/>
                  </a:solidFill>
                  <a:latin typeface="Arial" panose="020B0604020202020204" pitchFamily="34" charset="0"/>
                  <a:ea typeface="DejaVu Sans" pitchFamily="34" charset="0"/>
                  <a:cs typeface="DejaVu Sans" pitchFamily="34" charset="0"/>
                </a:defRPr>
              </a:lvl4pPr>
              <a:lvl5pPr marL="2057400" indent="-228600" eaLnBrk="0" hangingPunct="0">
                <a:defRPr>
                  <a:solidFill>
                    <a:schemeClr val="tx1"/>
                  </a:solidFill>
                  <a:latin typeface="Arial" panose="020B0604020202020204" pitchFamily="34" charset="0"/>
                  <a:ea typeface="DejaVu Sans"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9pPr>
            </a:lstStyle>
            <a:p>
              <a:pPr eaLnBrk="1" hangingPunct="1"/>
              <a:r>
                <a:rPr lang="en-US" altLang="en-US" sz="1400" dirty="0">
                  <a:solidFill>
                    <a:srgbClr val="000000"/>
                  </a:solidFill>
                </a:rPr>
                <a:t>Physical</a:t>
              </a:r>
              <a:endParaRPr lang="en-US" altLang="en-US" dirty="0"/>
            </a:p>
          </p:txBody>
        </p:sp>
        <p:sp>
          <p:nvSpPr>
            <p:cNvPr id="58" name="CustomShape 13"/>
            <p:cNvSpPr>
              <a:spLocks noChangeArrowheads="1"/>
            </p:cNvSpPr>
            <p:nvPr/>
          </p:nvSpPr>
          <p:spPr bwMode="auto">
            <a:xfrm>
              <a:off x="7192963" y="4953000"/>
              <a:ext cx="812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lvl1pPr eaLnBrk="0" hangingPunct="0">
                <a:defRPr>
                  <a:solidFill>
                    <a:schemeClr val="tx1"/>
                  </a:solidFill>
                  <a:latin typeface="Arial" panose="020B0604020202020204" pitchFamily="34" charset="0"/>
                  <a:ea typeface="DejaVu Sans" pitchFamily="34" charset="0"/>
                  <a:cs typeface="DejaVu Sans" pitchFamily="34" charset="0"/>
                </a:defRPr>
              </a:lvl1pPr>
              <a:lvl2pPr marL="742950" indent="-285750" eaLnBrk="0" hangingPunct="0">
                <a:defRPr>
                  <a:solidFill>
                    <a:schemeClr val="tx1"/>
                  </a:solidFill>
                  <a:latin typeface="Arial" panose="020B0604020202020204" pitchFamily="34" charset="0"/>
                  <a:ea typeface="DejaVu Sans" pitchFamily="34" charset="0"/>
                  <a:cs typeface="DejaVu Sans" pitchFamily="34" charset="0"/>
                </a:defRPr>
              </a:lvl2pPr>
              <a:lvl3pPr marL="1143000" indent="-228600" eaLnBrk="0" hangingPunct="0">
                <a:defRPr>
                  <a:solidFill>
                    <a:schemeClr val="tx1"/>
                  </a:solidFill>
                  <a:latin typeface="Arial" panose="020B0604020202020204" pitchFamily="34" charset="0"/>
                  <a:ea typeface="DejaVu Sans" pitchFamily="34" charset="0"/>
                  <a:cs typeface="DejaVu Sans" pitchFamily="34" charset="0"/>
                </a:defRPr>
              </a:lvl3pPr>
              <a:lvl4pPr marL="1600200" indent="-228600" eaLnBrk="0" hangingPunct="0">
                <a:defRPr>
                  <a:solidFill>
                    <a:schemeClr val="tx1"/>
                  </a:solidFill>
                  <a:latin typeface="Arial" panose="020B0604020202020204" pitchFamily="34" charset="0"/>
                  <a:ea typeface="DejaVu Sans" pitchFamily="34" charset="0"/>
                  <a:cs typeface="DejaVu Sans" pitchFamily="34" charset="0"/>
                </a:defRPr>
              </a:lvl4pPr>
              <a:lvl5pPr marL="2057400" indent="-228600" eaLnBrk="0" hangingPunct="0">
                <a:defRPr>
                  <a:solidFill>
                    <a:schemeClr val="tx1"/>
                  </a:solidFill>
                  <a:latin typeface="Arial" panose="020B0604020202020204" pitchFamily="34" charset="0"/>
                  <a:ea typeface="DejaVu Sans"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9pPr>
            </a:lstStyle>
            <a:p>
              <a:pPr eaLnBrk="1" hangingPunct="1"/>
              <a:r>
                <a:rPr lang="en-US" altLang="en-US" sz="1400">
                  <a:solidFill>
                    <a:srgbClr val="000000"/>
                  </a:solidFill>
                </a:rPr>
                <a:t>Medium</a:t>
              </a:r>
              <a:endParaRPr lang="en-US" altLang="en-US"/>
            </a:p>
          </p:txBody>
        </p:sp>
        <p:sp>
          <p:nvSpPr>
            <p:cNvPr id="59" name="Line 14"/>
            <p:cNvSpPr>
              <a:spLocks noChangeShapeType="1"/>
            </p:cNvSpPr>
            <p:nvPr/>
          </p:nvSpPr>
          <p:spPr bwMode="auto">
            <a:xfrm>
              <a:off x="7010400" y="2514600"/>
              <a:ext cx="12192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0" name="Line 15"/>
            <p:cNvSpPr>
              <a:spLocks noChangeShapeType="1"/>
            </p:cNvSpPr>
            <p:nvPr/>
          </p:nvSpPr>
          <p:spPr bwMode="auto">
            <a:xfrm>
              <a:off x="7010400" y="2895600"/>
              <a:ext cx="12192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 name="Line 16"/>
            <p:cNvSpPr>
              <a:spLocks noChangeShapeType="1"/>
            </p:cNvSpPr>
            <p:nvPr/>
          </p:nvSpPr>
          <p:spPr bwMode="auto">
            <a:xfrm>
              <a:off x="7010400" y="3276600"/>
              <a:ext cx="12192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2" name="Line 17"/>
            <p:cNvSpPr>
              <a:spLocks noChangeShapeType="1"/>
            </p:cNvSpPr>
            <p:nvPr/>
          </p:nvSpPr>
          <p:spPr bwMode="auto">
            <a:xfrm>
              <a:off x="7010400" y="3733800"/>
              <a:ext cx="12192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3" name="Line 18"/>
            <p:cNvSpPr>
              <a:spLocks noChangeShapeType="1"/>
            </p:cNvSpPr>
            <p:nvPr/>
          </p:nvSpPr>
          <p:spPr bwMode="auto">
            <a:xfrm>
              <a:off x="7010400" y="4114800"/>
              <a:ext cx="12192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 name="Line 19"/>
            <p:cNvSpPr>
              <a:spLocks noChangeShapeType="1"/>
            </p:cNvSpPr>
            <p:nvPr/>
          </p:nvSpPr>
          <p:spPr bwMode="auto">
            <a:xfrm>
              <a:off x="7010400" y="4495800"/>
              <a:ext cx="12192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 name="Line 20"/>
            <p:cNvSpPr>
              <a:spLocks noChangeShapeType="1"/>
            </p:cNvSpPr>
            <p:nvPr/>
          </p:nvSpPr>
          <p:spPr bwMode="auto">
            <a:xfrm>
              <a:off x="6096000" y="4114800"/>
              <a:ext cx="838200" cy="1588"/>
            </a:xfrm>
            <a:prstGeom prst="line">
              <a:avLst/>
            </a:prstGeom>
            <a:noFill/>
            <a:ln w="38160"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6" name="Line 21"/>
            <p:cNvSpPr>
              <a:spLocks noChangeShapeType="1"/>
            </p:cNvSpPr>
            <p:nvPr/>
          </p:nvSpPr>
          <p:spPr bwMode="auto">
            <a:xfrm>
              <a:off x="6248400" y="5334000"/>
              <a:ext cx="457200" cy="1588"/>
            </a:xfrm>
            <a:prstGeom prst="line">
              <a:avLst/>
            </a:prstGeom>
            <a:noFill/>
            <a:ln w="38160"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7" name="CustomShape 22"/>
            <p:cNvSpPr>
              <a:spLocks noChangeArrowheads="1"/>
            </p:cNvSpPr>
            <p:nvPr/>
          </p:nvSpPr>
          <p:spPr bwMode="auto">
            <a:xfrm>
              <a:off x="6173788" y="4343400"/>
              <a:ext cx="70167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lvl1pPr eaLnBrk="0" hangingPunct="0">
                <a:defRPr>
                  <a:solidFill>
                    <a:schemeClr val="tx1"/>
                  </a:solidFill>
                  <a:latin typeface="Arial" panose="020B0604020202020204" pitchFamily="34" charset="0"/>
                  <a:ea typeface="DejaVu Sans" pitchFamily="34" charset="0"/>
                  <a:cs typeface="DejaVu Sans" pitchFamily="34" charset="0"/>
                </a:defRPr>
              </a:lvl1pPr>
              <a:lvl2pPr marL="742950" indent="-285750" eaLnBrk="0" hangingPunct="0">
                <a:defRPr>
                  <a:solidFill>
                    <a:schemeClr val="tx1"/>
                  </a:solidFill>
                  <a:latin typeface="Arial" panose="020B0604020202020204" pitchFamily="34" charset="0"/>
                  <a:ea typeface="DejaVu Sans" pitchFamily="34" charset="0"/>
                  <a:cs typeface="DejaVu Sans" pitchFamily="34" charset="0"/>
                </a:defRPr>
              </a:lvl2pPr>
              <a:lvl3pPr marL="1143000" indent="-228600" eaLnBrk="0" hangingPunct="0">
                <a:defRPr>
                  <a:solidFill>
                    <a:schemeClr val="tx1"/>
                  </a:solidFill>
                  <a:latin typeface="Arial" panose="020B0604020202020204" pitchFamily="34" charset="0"/>
                  <a:ea typeface="DejaVu Sans" pitchFamily="34" charset="0"/>
                  <a:cs typeface="DejaVu Sans" pitchFamily="34" charset="0"/>
                </a:defRPr>
              </a:lvl3pPr>
              <a:lvl4pPr marL="1600200" indent="-228600" eaLnBrk="0" hangingPunct="0">
                <a:defRPr>
                  <a:solidFill>
                    <a:schemeClr val="tx1"/>
                  </a:solidFill>
                  <a:latin typeface="Arial" panose="020B0604020202020204" pitchFamily="34" charset="0"/>
                  <a:ea typeface="DejaVu Sans" pitchFamily="34" charset="0"/>
                  <a:cs typeface="DejaVu Sans" pitchFamily="34" charset="0"/>
                </a:defRPr>
              </a:lvl4pPr>
              <a:lvl5pPr marL="2057400" indent="-228600" eaLnBrk="0" hangingPunct="0">
                <a:defRPr>
                  <a:solidFill>
                    <a:schemeClr val="tx1"/>
                  </a:solidFill>
                  <a:latin typeface="Arial" panose="020B0604020202020204" pitchFamily="34" charset="0"/>
                  <a:ea typeface="DejaVu Sans"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9pPr>
            </a:lstStyle>
            <a:p>
              <a:pPr eaLnBrk="1" hangingPunct="1"/>
              <a:r>
                <a:rPr lang="en-US" altLang="en-US">
                  <a:solidFill>
                    <a:srgbClr val="000000"/>
                  </a:solidFill>
                </a:rPr>
                <a:t>IEEE</a:t>
              </a:r>
              <a:endParaRPr lang="en-US" altLang="en-US"/>
            </a:p>
            <a:p>
              <a:pPr eaLnBrk="1" hangingPunct="1"/>
              <a:r>
                <a:rPr lang="en-US" altLang="en-US">
                  <a:solidFill>
                    <a:srgbClr val="000000"/>
                  </a:solidFill>
                </a:rPr>
                <a:t>802</a:t>
              </a:r>
              <a:endParaRPr lang="en-US" altLang="en-US"/>
            </a:p>
          </p:txBody>
        </p:sp>
      </p:grpSp>
      <p:sp>
        <p:nvSpPr>
          <p:cNvPr id="68" name="Content Placeholder 68"/>
          <p:cNvSpPr txBox="1">
            <a:spLocks/>
          </p:cNvSpPr>
          <p:nvPr/>
        </p:nvSpPr>
        <p:spPr bwMode="auto">
          <a:xfrm>
            <a:off x="203631" y="1150499"/>
            <a:ext cx="7010847" cy="13496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74320" indent="-274320" algn="l" rtl="0" eaLnBrk="1" fontAlgn="base" hangingPunct="1">
              <a:spcBef>
                <a:spcPts val="1100"/>
              </a:spcBef>
              <a:spcAft>
                <a:spcPct val="0"/>
              </a:spcAft>
              <a:buClr>
                <a:schemeClr val="accent1"/>
              </a:buClr>
              <a:buSzPct val="100000"/>
              <a:buFont typeface="Wingdings 2" pitchFamily="18" charset="2"/>
              <a:buChar char=""/>
              <a:defRPr sz="1600">
                <a:solidFill>
                  <a:schemeClr val="tx1"/>
                </a:solidFill>
                <a:latin typeface="+mn-lt"/>
                <a:ea typeface="+mn-ea"/>
                <a:cs typeface="ＭＳ Ｐゴシック" pitchFamily="-112" charset="-128"/>
              </a:defRPr>
            </a:lvl1pPr>
            <a:lvl2pPr marL="571500" indent="-276225" algn="l" rtl="0" eaLnBrk="1" fontAlgn="base" hangingPunct="1">
              <a:spcBef>
                <a:spcPts val="400"/>
              </a:spcBef>
              <a:spcAft>
                <a:spcPct val="0"/>
              </a:spcAft>
              <a:buChar char="–"/>
              <a:defRPr sz="1600">
                <a:solidFill>
                  <a:schemeClr val="tx1"/>
                </a:solidFill>
                <a:latin typeface="+mn-lt"/>
                <a:ea typeface="+mn-ea"/>
                <a:cs typeface="ＭＳ Ｐゴシック" pitchFamily="-112" charset="-128"/>
              </a:defRPr>
            </a:lvl2pPr>
            <a:lvl3pPr marL="809625" indent="-228600" algn="l" rtl="0" eaLnBrk="1" fontAlgn="base" hangingPunct="1">
              <a:spcBef>
                <a:spcPts val="400"/>
              </a:spcBef>
              <a:spcAft>
                <a:spcPct val="0"/>
              </a:spcAft>
              <a:buChar char="•"/>
              <a:defRPr sz="1400">
                <a:solidFill>
                  <a:schemeClr val="tx1"/>
                </a:solidFill>
                <a:latin typeface="+mn-lt"/>
                <a:ea typeface="+mn-ea"/>
                <a:cs typeface="ＭＳ Ｐゴシック" pitchFamily="-112" charset="-128"/>
              </a:defRPr>
            </a:lvl3pPr>
            <a:lvl4pPr marL="1028700" indent="-171450" algn="l" rtl="0" eaLnBrk="1" fontAlgn="base" hangingPunct="1">
              <a:spcBef>
                <a:spcPts val="400"/>
              </a:spcBef>
              <a:spcAft>
                <a:spcPct val="0"/>
              </a:spcAft>
              <a:buFont typeface="Arial" pitchFamily="34" charset="0"/>
              <a:buChar char="-"/>
              <a:defRPr sz="1200">
                <a:solidFill>
                  <a:schemeClr val="tx1"/>
                </a:solidFill>
                <a:latin typeface="+mn-lt"/>
                <a:ea typeface="+mn-ea"/>
                <a:cs typeface="ＭＳ Ｐゴシック" pitchFamily="-112" charset="-128"/>
              </a:defRPr>
            </a:lvl4pPr>
            <a:lvl5pPr marL="1200150" indent="-171450" algn="l" rtl="0" eaLnBrk="1" fontAlgn="base" hangingPunct="1">
              <a:spcBef>
                <a:spcPts val="400"/>
              </a:spcBef>
              <a:spcAft>
                <a:spcPct val="0"/>
              </a:spcAft>
              <a:buFont typeface="Arial" pitchFamily="34" charset="0"/>
              <a:buChar char="•"/>
              <a:defRPr sz="1200">
                <a:solidFill>
                  <a:schemeClr val="tx1"/>
                </a:solidFill>
                <a:latin typeface="+mn-lt"/>
                <a:ea typeface="+mn-ea"/>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a:lstStyle>
          <a:p>
            <a:r>
              <a:rPr lang="en-US" altLang="en-US" sz="2000" kern="0" dirty="0"/>
              <a:t>Focus on </a:t>
            </a:r>
            <a:r>
              <a:rPr lang="en-US" altLang="en-US" sz="2000" b="1" kern="0" dirty="0"/>
              <a:t>link and physical layers </a:t>
            </a:r>
            <a:r>
              <a:rPr lang="en-US" altLang="en-US" sz="2000" kern="0" dirty="0"/>
              <a:t>of the network stack</a:t>
            </a:r>
          </a:p>
          <a:p>
            <a:r>
              <a:rPr lang="en-US" altLang="en-US" sz="2000" kern="0" dirty="0"/>
              <a:t>Leverage IETF protocols for upper layers</a:t>
            </a:r>
          </a:p>
          <a:p>
            <a:endParaRPr lang="en-US" altLang="en-US" kern="0" dirty="0"/>
          </a:p>
        </p:txBody>
      </p:sp>
      <p:sp>
        <p:nvSpPr>
          <p:cNvPr id="69" name="Striped Right Arrow 68"/>
          <p:cNvSpPr/>
          <p:nvPr/>
        </p:nvSpPr>
        <p:spPr bwMode="ltGray">
          <a:xfrm flipH="1">
            <a:off x="3145873" y="5255294"/>
            <a:ext cx="2911447" cy="709218"/>
          </a:xfrm>
          <a:prstGeom prst="stripedRightArrow">
            <a:avLst>
              <a:gd name="adj1" fmla="val 52433"/>
              <a:gd name="adj2" fmla="val 50000"/>
            </a:avLst>
          </a:prstGeom>
          <a:solidFill>
            <a:srgbClr val="00B0F0"/>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a:solidFill>
                  <a:schemeClr val="tx1"/>
                </a:solidFill>
              </a:rPr>
              <a:t>MAC/PHY focus</a:t>
            </a:r>
            <a:endParaRPr lang="en-GB" dirty="0" err="1">
              <a:solidFill>
                <a:schemeClr val="tx1"/>
              </a:solidFill>
            </a:endParaRPr>
          </a:p>
        </p:txBody>
      </p:sp>
      <p:sp>
        <p:nvSpPr>
          <p:cNvPr id="8" name="Date Placeholder 4">
            <a:extLst>
              <a:ext uri="{FF2B5EF4-FFF2-40B4-BE49-F238E27FC236}">
                <a16:creationId xmlns:a16="http://schemas.microsoft.com/office/drawing/2014/main" id="{C3279D01-DF08-5891-8F1E-5C0F0954273E}"/>
              </a:ext>
            </a:extLst>
          </p:cNvPr>
          <p:cNvSpPr>
            <a:spLocks noGrp="1"/>
          </p:cNvSpPr>
          <p:nvPr>
            <p:ph type="dt" sz="half" idx="16"/>
          </p:nvPr>
        </p:nvSpPr>
        <p:spPr>
          <a:xfrm>
            <a:off x="5598213" y="6426104"/>
            <a:ext cx="995579" cy="210312"/>
          </a:xfrm>
        </p:spPr>
        <p:txBody>
          <a:bodyPr/>
          <a:lstStyle/>
          <a:p>
            <a:pPr>
              <a:defRPr/>
            </a:pPr>
            <a:r>
              <a:rPr lang="en-US" altLang="ja-JP" sz="1400" b="1" dirty="0">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157609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7A12A-C5E1-764F-A10C-AAC3B3ADA623}"/>
              </a:ext>
            </a:extLst>
          </p:cNvPr>
          <p:cNvSpPr>
            <a:spLocks noGrp="1"/>
          </p:cNvSpPr>
          <p:nvPr>
            <p:ph type="title"/>
          </p:nvPr>
        </p:nvSpPr>
        <p:spPr/>
        <p:txBody>
          <a:bodyPr/>
          <a:lstStyle/>
          <a:p>
            <a:r>
              <a:rPr lang="en-US" dirty="0"/>
              <a:t>IEEE 802.11 Membership</a:t>
            </a:r>
          </a:p>
        </p:txBody>
      </p:sp>
      <p:pic>
        <p:nvPicPr>
          <p:cNvPr id="4" name="Table Placeholder 3">
            <a:extLst>
              <a:ext uri="{FF2B5EF4-FFF2-40B4-BE49-F238E27FC236}">
                <a16:creationId xmlns:a16="http://schemas.microsoft.com/office/drawing/2014/main" id="{711A8B90-911A-4FE5-C55A-4308EE7E7447}"/>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81294" y="2819400"/>
            <a:ext cx="5996147" cy="3276600"/>
          </a:xfrm>
          <a:prstGeom prst="rect">
            <a:avLst/>
          </a:prstGeom>
        </p:spPr>
      </p:pic>
      <p:sp>
        <p:nvSpPr>
          <p:cNvPr id="8" name="Content Placeholder 7">
            <a:extLst>
              <a:ext uri="{FF2B5EF4-FFF2-40B4-BE49-F238E27FC236}">
                <a16:creationId xmlns:a16="http://schemas.microsoft.com/office/drawing/2014/main" id="{BED11486-D639-B03A-BCED-7B8311BC7458}"/>
              </a:ext>
            </a:extLst>
          </p:cNvPr>
          <p:cNvSpPr>
            <a:spLocks noGrp="1"/>
          </p:cNvSpPr>
          <p:nvPr>
            <p:ph sz="half" idx="2"/>
          </p:nvPr>
        </p:nvSpPr>
        <p:spPr>
          <a:xfrm>
            <a:off x="5994400" y="1295400"/>
            <a:ext cx="5740400" cy="4876800"/>
          </a:xfrm>
        </p:spPr>
        <p:txBody>
          <a:bodyPr>
            <a:normAutofit/>
          </a:bodyPr>
          <a:lstStyle/>
          <a:p>
            <a:pPr>
              <a:buFont typeface="Arial" panose="020B0604020202020204" pitchFamily="34" charset="0"/>
              <a:buChar char="•"/>
            </a:pPr>
            <a:r>
              <a:rPr lang="en-US" sz="1800" dirty="0"/>
              <a:t>Membership is at an historic high</a:t>
            </a:r>
          </a:p>
          <a:p>
            <a:pPr>
              <a:buFont typeface="Arial" panose="020B0604020202020204" pitchFamily="34" charset="0"/>
              <a:buChar char="•"/>
            </a:pPr>
            <a:r>
              <a:rPr lang="en-US" sz="1800" dirty="0"/>
              <a:t>We shifted from in-person to remote attendance during pandemic</a:t>
            </a:r>
          </a:p>
          <a:p>
            <a:pPr>
              <a:buFont typeface="Arial" panose="020B0604020202020204" pitchFamily="34" charset="0"/>
              <a:buChar char="•"/>
            </a:pPr>
            <a:r>
              <a:rPr lang="en-US" sz="1800" dirty="0"/>
              <a:t>This enabled easy attendance from anywhere in the world</a:t>
            </a:r>
          </a:p>
          <a:p>
            <a:pPr>
              <a:buFont typeface="Arial" panose="020B0604020202020204" pitchFamily="34" charset="0"/>
              <a:buChar char="•"/>
            </a:pPr>
            <a:r>
              <a:rPr lang="en-US" sz="1800" dirty="0"/>
              <a:t>We now run meetings with both in-person and remote attendance</a:t>
            </a:r>
          </a:p>
          <a:p>
            <a:pPr>
              <a:buFont typeface="Arial" panose="020B0604020202020204" pitchFamily="34" charset="0"/>
              <a:buChar char="•"/>
            </a:pPr>
            <a:r>
              <a:rPr lang="en-US" sz="1800" dirty="0"/>
              <a:t>Membership is gained by attendance</a:t>
            </a:r>
          </a:p>
          <a:p>
            <a:pPr>
              <a:buFont typeface="Arial" panose="020B0604020202020204" pitchFamily="34" charset="0"/>
              <a:buChar char="•"/>
            </a:pPr>
            <a:r>
              <a:rPr lang="en-US" sz="1800" dirty="0"/>
              <a:t>Membership is maintained through attendance and ballot participation</a:t>
            </a:r>
          </a:p>
          <a:p>
            <a:endParaRPr lang="en-US" dirty="0"/>
          </a:p>
          <a:p>
            <a:endParaRPr lang="en-US" dirty="0"/>
          </a:p>
        </p:txBody>
      </p:sp>
      <p:graphicFrame>
        <p:nvGraphicFramePr>
          <p:cNvPr id="9" name="Table 8">
            <a:extLst>
              <a:ext uri="{FF2B5EF4-FFF2-40B4-BE49-F238E27FC236}">
                <a16:creationId xmlns:a16="http://schemas.microsoft.com/office/drawing/2014/main" id="{8FC25F3E-87D8-FAAB-0E59-45A1214D1B42}"/>
              </a:ext>
            </a:extLst>
          </p:cNvPr>
          <p:cNvGraphicFramePr>
            <a:graphicFrameLocks noGrp="1"/>
          </p:cNvGraphicFramePr>
          <p:nvPr>
            <p:extLst>
              <p:ext uri="{D42A27DB-BD31-4B8C-83A1-F6EECF244321}">
                <p14:modId xmlns:p14="http://schemas.microsoft.com/office/powerpoint/2010/main" val="1647875156"/>
              </p:ext>
            </p:extLst>
          </p:nvPr>
        </p:nvGraphicFramePr>
        <p:xfrm>
          <a:off x="1066800" y="1580486"/>
          <a:ext cx="3613790" cy="731520"/>
        </p:xfrm>
        <a:graphic>
          <a:graphicData uri="http://schemas.openxmlformats.org/drawingml/2006/table">
            <a:tbl>
              <a:tblPr firstRow="1" bandRow="1">
                <a:tableStyleId>{5C22544A-7EE6-4342-B048-85BDC9FD1C3A}</a:tableStyleId>
              </a:tblPr>
              <a:tblGrid>
                <a:gridCol w="1025787">
                  <a:extLst>
                    <a:ext uri="{9D8B030D-6E8A-4147-A177-3AD203B41FA5}">
                      <a16:colId xmlns:a16="http://schemas.microsoft.com/office/drawing/2014/main" val="3429295026"/>
                    </a:ext>
                  </a:extLst>
                </a:gridCol>
                <a:gridCol w="1665214">
                  <a:extLst>
                    <a:ext uri="{9D8B030D-6E8A-4147-A177-3AD203B41FA5}">
                      <a16:colId xmlns:a16="http://schemas.microsoft.com/office/drawing/2014/main" val="8653836"/>
                    </a:ext>
                  </a:extLst>
                </a:gridCol>
                <a:gridCol w="922789">
                  <a:extLst>
                    <a:ext uri="{9D8B030D-6E8A-4147-A177-3AD203B41FA5}">
                      <a16:colId xmlns:a16="http://schemas.microsoft.com/office/drawing/2014/main" val="320474660"/>
                    </a:ext>
                  </a:extLst>
                </a:gridCol>
              </a:tblGrid>
              <a:tr h="206037">
                <a:tc>
                  <a:txBody>
                    <a:bodyPr/>
                    <a:lstStyle/>
                    <a:p>
                      <a:r>
                        <a:rPr lang="en-US" dirty="0"/>
                        <a:t>Aspirant</a:t>
                      </a:r>
                    </a:p>
                  </a:txBody>
                  <a:tcPr>
                    <a:solidFill>
                      <a:srgbClr val="00B0F0"/>
                    </a:solidFill>
                  </a:tcPr>
                </a:tc>
                <a:tc>
                  <a:txBody>
                    <a:bodyPr/>
                    <a:lstStyle/>
                    <a:p>
                      <a:r>
                        <a:rPr lang="en-US" dirty="0"/>
                        <a:t>Potential Voter</a:t>
                      </a:r>
                    </a:p>
                  </a:txBody>
                  <a:tcPr>
                    <a:solidFill>
                      <a:srgbClr val="00B0F0"/>
                    </a:solidFill>
                  </a:tcPr>
                </a:tc>
                <a:tc>
                  <a:txBody>
                    <a:bodyPr/>
                    <a:lstStyle/>
                    <a:p>
                      <a:r>
                        <a:rPr lang="en-US" dirty="0"/>
                        <a:t>Voter</a:t>
                      </a:r>
                    </a:p>
                  </a:txBody>
                  <a:tcPr>
                    <a:solidFill>
                      <a:srgbClr val="00B0F0"/>
                    </a:solidFill>
                  </a:tcPr>
                </a:tc>
                <a:extLst>
                  <a:ext uri="{0D108BD9-81ED-4DB2-BD59-A6C34878D82A}">
                    <a16:rowId xmlns:a16="http://schemas.microsoft.com/office/drawing/2014/main" val="1793668524"/>
                  </a:ext>
                </a:extLst>
              </a:tr>
              <a:tr h="206037">
                <a:tc>
                  <a:txBody>
                    <a:bodyPr/>
                    <a:lstStyle/>
                    <a:p>
                      <a:r>
                        <a:rPr lang="en-US" dirty="0"/>
                        <a:t>99</a:t>
                      </a:r>
                    </a:p>
                  </a:txBody>
                  <a:tcPr/>
                </a:tc>
                <a:tc>
                  <a:txBody>
                    <a:bodyPr/>
                    <a:lstStyle/>
                    <a:p>
                      <a:r>
                        <a:rPr lang="en-US" dirty="0"/>
                        <a:t>52</a:t>
                      </a:r>
                    </a:p>
                  </a:txBody>
                  <a:tcPr/>
                </a:tc>
                <a:tc>
                  <a:txBody>
                    <a:bodyPr/>
                    <a:lstStyle/>
                    <a:p>
                      <a:r>
                        <a:rPr lang="en-GB" dirty="0"/>
                        <a:t>6</a:t>
                      </a:r>
                      <a:r>
                        <a:rPr lang="en-US" dirty="0"/>
                        <a:t>00+</a:t>
                      </a:r>
                    </a:p>
                  </a:txBody>
                  <a:tcPr/>
                </a:tc>
                <a:extLst>
                  <a:ext uri="{0D108BD9-81ED-4DB2-BD59-A6C34878D82A}">
                    <a16:rowId xmlns:a16="http://schemas.microsoft.com/office/drawing/2014/main" val="2210696071"/>
                  </a:ext>
                </a:extLst>
              </a:tr>
            </a:tbl>
          </a:graphicData>
        </a:graphic>
      </p:graphicFrame>
      <p:sp>
        <p:nvSpPr>
          <p:cNvPr id="6" name="Date Placeholder 4">
            <a:extLst>
              <a:ext uri="{FF2B5EF4-FFF2-40B4-BE49-F238E27FC236}">
                <a16:creationId xmlns:a16="http://schemas.microsoft.com/office/drawing/2014/main" id="{CC8E3F43-E600-486B-BD7F-84A3FF16C241}"/>
              </a:ext>
            </a:extLst>
          </p:cNvPr>
          <p:cNvSpPr txBox="1">
            <a:spLocks/>
          </p:cNvSpPr>
          <p:nvPr/>
        </p:nvSpPr>
        <p:spPr>
          <a:xfrm>
            <a:off x="5598213" y="6426104"/>
            <a:ext cx="1412187" cy="25349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400" b="1">
                <a:solidFill>
                  <a:schemeClr val="accent4"/>
                </a:solidFill>
              </a:rPr>
              <a:t>January  2025</a:t>
            </a:r>
            <a:endParaRPr lang="en-US" sz="1400" b="1" dirty="0">
              <a:solidFill>
                <a:schemeClr val="accent4"/>
              </a:solidFill>
            </a:endParaRPr>
          </a:p>
        </p:txBody>
      </p:sp>
      <p:sp>
        <p:nvSpPr>
          <p:cNvPr id="12" name="Slide Number Placeholder 3">
            <a:extLst>
              <a:ext uri="{FF2B5EF4-FFF2-40B4-BE49-F238E27FC236}">
                <a16:creationId xmlns:a16="http://schemas.microsoft.com/office/drawing/2014/main" id="{15183999-C0BA-4D20-9E7C-E539F4DC210C}"/>
              </a:ext>
            </a:extLst>
          </p:cNvPr>
          <p:cNvSpPr txBox="1">
            <a:spLocks/>
          </p:cNvSpPr>
          <p:nvPr/>
        </p:nvSpPr>
        <p:spPr>
          <a:xfrm>
            <a:off x="11163651" y="6347290"/>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1F2884EB-C6E3-684C-A39B-0E652C4E0E60}" type="slidenum">
              <a:rPr lang="en-US" sz="1600" smtClean="0">
                <a:solidFill>
                  <a:prstClr val="black">
                    <a:tint val="75000"/>
                  </a:prstClr>
                </a:solidFill>
              </a:rPr>
              <a:pPr algn="r">
                <a:defRPr/>
              </a:pPr>
              <a:t>4</a:t>
            </a:fld>
            <a:endParaRPr lang="en-US" sz="1600" dirty="0">
              <a:solidFill>
                <a:prstClr val="black">
                  <a:tint val="75000"/>
                </a:prstClr>
              </a:solidFill>
            </a:endParaRPr>
          </a:p>
        </p:txBody>
      </p:sp>
    </p:spTree>
    <p:extLst>
      <p:ext uri="{BB962C8B-B14F-4D97-AF65-F5344CB8AC3E}">
        <p14:creationId xmlns:p14="http://schemas.microsoft.com/office/powerpoint/2010/main" val="407896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65827" y="501809"/>
            <a:ext cx="10969943" cy="852364"/>
          </a:xfrm>
        </p:spPr>
        <p:txBody>
          <a:bodyPr>
            <a:normAutofit/>
          </a:bodyPr>
          <a:lstStyle/>
          <a:p>
            <a:r>
              <a:rPr lang="en-US" dirty="0"/>
              <a:t>Development of the IEEE 802.11 Standard is ongoing since 1997 </a:t>
            </a:r>
          </a:p>
        </p:txBody>
      </p:sp>
      <p:sp>
        <p:nvSpPr>
          <p:cNvPr id="2" name="Slide Number Placeholder 1"/>
          <p:cNvSpPr>
            <a:spLocks noGrp="1"/>
          </p:cNvSpPr>
          <p:nvPr>
            <p:ph type="sldNum" sz="quarter" idx="15"/>
          </p:nvPr>
        </p:nvSpPr>
        <p:spPr/>
        <p:txBody>
          <a:bodyPr/>
          <a:lstStyle/>
          <a:p>
            <a:fld id="{B016F8AB-BCEA-4347-8BA6-BE776009BC89}" type="slidenum">
              <a:rPr lang="en-GB" smtClean="0"/>
              <a:t>5</a:t>
            </a:fld>
            <a:endParaRPr lang="en-GB"/>
          </a:p>
        </p:txBody>
      </p:sp>
      <p:cxnSp>
        <p:nvCxnSpPr>
          <p:cNvPr id="14" name="Straight Connector 13"/>
          <p:cNvCxnSpPr/>
          <p:nvPr/>
        </p:nvCxnSpPr>
        <p:spPr bwMode="auto">
          <a:xfrm>
            <a:off x="-224873" y="336031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49" name="Slide Number Placeholder 3">
            <a:extLst>
              <a:ext uri="{FF2B5EF4-FFF2-40B4-BE49-F238E27FC236}">
                <a16:creationId xmlns:a16="http://schemas.microsoft.com/office/drawing/2014/main" id="{34B96206-6058-4C5A-9F62-EC64FCE33858}"/>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rPr>
              <a:t> </a:t>
            </a:r>
          </a:p>
        </p:txBody>
      </p:sp>
      <p:sp>
        <p:nvSpPr>
          <p:cNvPr id="4" name="Date Placeholder 4">
            <a:extLst>
              <a:ext uri="{FF2B5EF4-FFF2-40B4-BE49-F238E27FC236}">
                <a16:creationId xmlns:a16="http://schemas.microsoft.com/office/drawing/2014/main" id="{69D32D5E-B2D4-B9FE-D252-8967D4628618}"/>
              </a:ext>
            </a:extLst>
          </p:cNvPr>
          <p:cNvSpPr>
            <a:spLocks noGrp="1"/>
          </p:cNvSpPr>
          <p:nvPr>
            <p:ph type="dt" sz="half" idx="16"/>
          </p:nvPr>
        </p:nvSpPr>
        <p:spPr>
          <a:xfrm>
            <a:off x="5598213" y="6426104"/>
            <a:ext cx="995579" cy="210312"/>
          </a:xfrm>
        </p:spPr>
        <p:txBody>
          <a:bodyPr/>
          <a:lstStyle/>
          <a:p>
            <a:pPr>
              <a:defRPr/>
            </a:pPr>
            <a:r>
              <a:rPr lang="en-US" altLang="ja-JP" sz="1400" b="1" dirty="0">
                <a:solidFill>
                  <a:schemeClr val="accent4"/>
                </a:solidFill>
              </a:rPr>
              <a:t>January  2025</a:t>
            </a:r>
            <a:endParaRPr lang="en-US" sz="1400" b="1" dirty="0">
              <a:solidFill>
                <a:schemeClr val="accent4"/>
              </a:solidFill>
            </a:endParaRPr>
          </a:p>
        </p:txBody>
      </p:sp>
      <p:grpSp>
        <p:nvGrpSpPr>
          <p:cNvPr id="3" name="Group 2">
            <a:extLst>
              <a:ext uri="{FF2B5EF4-FFF2-40B4-BE49-F238E27FC236}">
                <a16:creationId xmlns:a16="http://schemas.microsoft.com/office/drawing/2014/main" id="{FF1C8E0B-9459-47FB-BE60-6DF936E75472}"/>
              </a:ext>
            </a:extLst>
          </p:cNvPr>
          <p:cNvGrpSpPr/>
          <p:nvPr/>
        </p:nvGrpSpPr>
        <p:grpSpPr>
          <a:xfrm>
            <a:off x="583654" y="1143000"/>
            <a:ext cx="10998748" cy="4953000"/>
            <a:chOff x="1595507" y="1941588"/>
            <a:chExt cx="3111592" cy="1404153"/>
          </a:xfrm>
        </p:grpSpPr>
        <p:sp>
          <p:nvSpPr>
            <p:cNvPr id="104" name="Right Arrow 54">
              <a:extLst>
                <a:ext uri="{FF2B5EF4-FFF2-40B4-BE49-F238E27FC236}">
                  <a16:creationId xmlns:a16="http://schemas.microsoft.com/office/drawing/2014/main" id="{57BCC1F5-59BE-4638-887C-E7A90F3A23A0}"/>
                </a:ext>
              </a:extLst>
            </p:cNvPr>
            <p:cNvSpPr/>
            <p:nvPr/>
          </p:nvSpPr>
          <p:spPr bwMode="auto">
            <a:xfrm>
              <a:off x="1837577" y="1961910"/>
              <a:ext cx="60967" cy="113629"/>
            </a:xfrm>
            <a:prstGeom prst="rightArrow">
              <a:avLst/>
            </a:prstGeom>
            <a:solidFill>
              <a:schemeClr val="accent1">
                <a:lumMod val="60000"/>
                <a:lumOff val="40000"/>
              </a:schemeClr>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19033472">
                    <a:custGeom>
                      <a:avLst/>
                      <a:gdLst>
                        <a:gd name="connsiteX0" fmla="*/ 0 w 228600"/>
                        <a:gd name="connsiteY0" fmla="*/ 106515 h 426058"/>
                        <a:gd name="connsiteX1" fmla="*/ 114300 w 228600"/>
                        <a:gd name="connsiteY1" fmla="*/ 106515 h 426058"/>
                        <a:gd name="connsiteX2" fmla="*/ 114300 w 228600"/>
                        <a:gd name="connsiteY2" fmla="*/ 0 h 426058"/>
                        <a:gd name="connsiteX3" fmla="*/ 228600 w 228600"/>
                        <a:gd name="connsiteY3" fmla="*/ 213029 h 426058"/>
                        <a:gd name="connsiteX4" fmla="*/ 114300 w 228600"/>
                        <a:gd name="connsiteY4" fmla="*/ 426058 h 426058"/>
                        <a:gd name="connsiteX5" fmla="*/ 114300 w 228600"/>
                        <a:gd name="connsiteY5" fmla="*/ 319544 h 426058"/>
                        <a:gd name="connsiteX6" fmla="*/ 0 w 228600"/>
                        <a:gd name="connsiteY6" fmla="*/ 319544 h 426058"/>
                        <a:gd name="connsiteX7" fmla="*/ 0 w 228600"/>
                        <a:gd name="connsiteY7" fmla="*/ 106515 h 42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426058" fill="none" extrusionOk="0">
                          <a:moveTo>
                            <a:pt x="0" y="106515"/>
                          </a:moveTo>
                          <a:cubicBezTo>
                            <a:pt x="22904" y="111304"/>
                            <a:pt x="84605" y="101174"/>
                            <a:pt x="114300" y="106515"/>
                          </a:cubicBezTo>
                          <a:cubicBezTo>
                            <a:pt x="118105" y="66386"/>
                            <a:pt x="110350" y="50948"/>
                            <a:pt x="114300" y="0"/>
                          </a:cubicBezTo>
                          <a:cubicBezTo>
                            <a:pt x="162346" y="75551"/>
                            <a:pt x="208384" y="157236"/>
                            <a:pt x="228600" y="213029"/>
                          </a:cubicBezTo>
                          <a:cubicBezTo>
                            <a:pt x="169292" y="305360"/>
                            <a:pt x="169613" y="347822"/>
                            <a:pt x="114300" y="426058"/>
                          </a:cubicBezTo>
                          <a:cubicBezTo>
                            <a:pt x="115144" y="396726"/>
                            <a:pt x="109301" y="359811"/>
                            <a:pt x="114300" y="319544"/>
                          </a:cubicBezTo>
                          <a:cubicBezTo>
                            <a:pt x="70105" y="319336"/>
                            <a:pt x="31649" y="320020"/>
                            <a:pt x="0" y="319544"/>
                          </a:cubicBezTo>
                          <a:cubicBezTo>
                            <a:pt x="-2783" y="267071"/>
                            <a:pt x="10502" y="190154"/>
                            <a:pt x="0" y="106515"/>
                          </a:cubicBezTo>
                          <a:close/>
                        </a:path>
                        <a:path w="228600" h="426058" stroke="0" extrusionOk="0">
                          <a:moveTo>
                            <a:pt x="0" y="106515"/>
                          </a:moveTo>
                          <a:cubicBezTo>
                            <a:pt x="24888" y="110867"/>
                            <a:pt x="73708" y="103847"/>
                            <a:pt x="114300" y="106515"/>
                          </a:cubicBezTo>
                          <a:cubicBezTo>
                            <a:pt x="114627" y="76282"/>
                            <a:pt x="118612" y="25007"/>
                            <a:pt x="114300" y="0"/>
                          </a:cubicBezTo>
                          <a:cubicBezTo>
                            <a:pt x="165626" y="104892"/>
                            <a:pt x="179180" y="134412"/>
                            <a:pt x="228600" y="213029"/>
                          </a:cubicBezTo>
                          <a:cubicBezTo>
                            <a:pt x="176501" y="301083"/>
                            <a:pt x="159512" y="338000"/>
                            <a:pt x="114300" y="426058"/>
                          </a:cubicBezTo>
                          <a:cubicBezTo>
                            <a:pt x="115403" y="390356"/>
                            <a:pt x="115049" y="360989"/>
                            <a:pt x="114300" y="319544"/>
                          </a:cubicBezTo>
                          <a:cubicBezTo>
                            <a:pt x="72990" y="315564"/>
                            <a:pt x="31556" y="324530"/>
                            <a:pt x="0" y="319544"/>
                          </a:cubicBezTo>
                          <a:cubicBezTo>
                            <a:pt x="-10394" y="241597"/>
                            <a:pt x="-4381" y="184340"/>
                            <a:pt x="0" y="106515"/>
                          </a:cubicBezTo>
                          <a:close/>
                        </a:path>
                      </a:pathLst>
                    </a:custGeom>
                    <ask:type>
                      <ask:lineSketchNone/>
                    </ask:type>
                  </ask:lineSketchStyleProps>
                </a:ext>
              </a:extLst>
            </a:ln>
            <a:effectLst/>
          </p:spPr>
          <p:txBody>
            <a:bodyPr vert="horz" wrap="square" lIns="24387" tIns="12194" rIns="24387" bIns="12194" numCol="1" rtlCol="0" anchor="t" anchorCtr="0" compatLnSpc="1">
              <a:prstTxWarp prst="textNoShape">
                <a:avLst/>
              </a:prstTxWarp>
            </a:bodyPr>
            <a:lstStyle/>
            <a:p>
              <a:endParaRPr lang="en-GB" sz="1200"/>
            </a:p>
          </p:txBody>
        </p:sp>
        <p:sp>
          <p:nvSpPr>
            <p:cNvPr id="105" name="Rectangle: Rounded Corners 104">
              <a:extLst>
                <a:ext uri="{FF2B5EF4-FFF2-40B4-BE49-F238E27FC236}">
                  <a16:creationId xmlns:a16="http://schemas.microsoft.com/office/drawing/2014/main" id="{49D7F55A-008D-44CE-B0A0-C9EF8DA097AA}"/>
                </a:ext>
              </a:extLst>
            </p:cNvPr>
            <p:cNvSpPr/>
            <p:nvPr/>
          </p:nvSpPr>
          <p:spPr bwMode="auto">
            <a:xfrm>
              <a:off x="4316805" y="1943496"/>
              <a:ext cx="390294" cy="1402245"/>
            </a:xfrm>
            <a:prstGeom prst="roundRect">
              <a:avLst>
                <a:gd name="adj" fmla="val 10061"/>
              </a:avLst>
            </a:prstGeom>
            <a:solidFill>
              <a:srgbClr val="FFC000">
                <a:alpha val="74000"/>
              </a:srgbClr>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19033472">
                    <a:custGeom>
                      <a:avLst/>
                      <a:gdLst>
                        <a:gd name="connsiteX0" fmla="*/ 0 w 1463430"/>
                        <a:gd name="connsiteY0" fmla="*/ 147236 h 5257800"/>
                        <a:gd name="connsiteX1" fmla="*/ 147236 w 1463430"/>
                        <a:gd name="connsiteY1" fmla="*/ 0 h 5257800"/>
                        <a:gd name="connsiteX2" fmla="*/ 743405 w 1463430"/>
                        <a:gd name="connsiteY2" fmla="*/ 0 h 5257800"/>
                        <a:gd name="connsiteX3" fmla="*/ 1316194 w 1463430"/>
                        <a:gd name="connsiteY3" fmla="*/ 0 h 5257800"/>
                        <a:gd name="connsiteX4" fmla="*/ 1463430 w 1463430"/>
                        <a:gd name="connsiteY4" fmla="*/ 147236 h 5257800"/>
                        <a:gd name="connsiteX5" fmla="*/ 1463430 w 1463430"/>
                        <a:gd name="connsiteY5" fmla="*/ 767652 h 5257800"/>
                        <a:gd name="connsiteX6" fmla="*/ 1463430 w 1463430"/>
                        <a:gd name="connsiteY6" fmla="*/ 1288801 h 5257800"/>
                        <a:gd name="connsiteX7" fmla="*/ 1463430 w 1463430"/>
                        <a:gd name="connsiteY7" fmla="*/ 1760318 h 5257800"/>
                        <a:gd name="connsiteX8" fmla="*/ 1463430 w 1463430"/>
                        <a:gd name="connsiteY8" fmla="*/ 2281467 h 5257800"/>
                        <a:gd name="connsiteX9" fmla="*/ 1463430 w 1463430"/>
                        <a:gd name="connsiteY9" fmla="*/ 2951516 h 5257800"/>
                        <a:gd name="connsiteX10" fmla="*/ 1463430 w 1463430"/>
                        <a:gd name="connsiteY10" fmla="*/ 3472666 h 5257800"/>
                        <a:gd name="connsiteX11" fmla="*/ 1463430 w 1463430"/>
                        <a:gd name="connsiteY11" fmla="*/ 3944182 h 5257800"/>
                        <a:gd name="connsiteX12" fmla="*/ 1463430 w 1463430"/>
                        <a:gd name="connsiteY12" fmla="*/ 4465331 h 5257800"/>
                        <a:gd name="connsiteX13" fmla="*/ 1463430 w 1463430"/>
                        <a:gd name="connsiteY13" fmla="*/ 5110564 h 5257800"/>
                        <a:gd name="connsiteX14" fmla="*/ 1316194 w 1463430"/>
                        <a:gd name="connsiteY14" fmla="*/ 5257800 h 5257800"/>
                        <a:gd name="connsiteX15" fmla="*/ 766784 w 1463430"/>
                        <a:gd name="connsiteY15" fmla="*/ 5257800 h 5257800"/>
                        <a:gd name="connsiteX16" fmla="*/ 147236 w 1463430"/>
                        <a:gd name="connsiteY16" fmla="*/ 5257800 h 5257800"/>
                        <a:gd name="connsiteX17" fmla="*/ 0 w 1463430"/>
                        <a:gd name="connsiteY17" fmla="*/ 5110564 h 5257800"/>
                        <a:gd name="connsiteX18" fmla="*/ 0 w 1463430"/>
                        <a:gd name="connsiteY18" fmla="*/ 4490148 h 5257800"/>
                        <a:gd name="connsiteX19" fmla="*/ 0 w 1463430"/>
                        <a:gd name="connsiteY19" fmla="*/ 3820099 h 5257800"/>
                        <a:gd name="connsiteX20" fmla="*/ 0 w 1463430"/>
                        <a:gd name="connsiteY20" fmla="*/ 3298949 h 5257800"/>
                        <a:gd name="connsiteX21" fmla="*/ 0 w 1463430"/>
                        <a:gd name="connsiteY21" fmla="*/ 2678533 h 5257800"/>
                        <a:gd name="connsiteX22" fmla="*/ 0 w 1463430"/>
                        <a:gd name="connsiteY22" fmla="*/ 2207017 h 5257800"/>
                        <a:gd name="connsiteX23" fmla="*/ 0 w 1463430"/>
                        <a:gd name="connsiteY23" fmla="*/ 1487335 h 5257800"/>
                        <a:gd name="connsiteX24" fmla="*/ 0 w 1463430"/>
                        <a:gd name="connsiteY24" fmla="*/ 866919 h 5257800"/>
                        <a:gd name="connsiteX25" fmla="*/ 0 w 1463430"/>
                        <a:gd name="connsiteY25" fmla="*/ 147236 h 525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63430" h="5257800" fill="none" extrusionOk="0">
                          <a:moveTo>
                            <a:pt x="0" y="147236"/>
                          </a:moveTo>
                          <a:cubicBezTo>
                            <a:pt x="-2670" y="71279"/>
                            <a:pt x="56436" y="-12584"/>
                            <a:pt x="147236" y="0"/>
                          </a:cubicBezTo>
                          <a:cubicBezTo>
                            <a:pt x="441442" y="-8509"/>
                            <a:pt x="504074" y="12188"/>
                            <a:pt x="743405" y="0"/>
                          </a:cubicBezTo>
                          <a:cubicBezTo>
                            <a:pt x="982736" y="-12188"/>
                            <a:pt x="1186764" y="-12543"/>
                            <a:pt x="1316194" y="0"/>
                          </a:cubicBezTo>
                          <a:cubicBezTo>
                            <a:pt x="1396222" y="4015"/>
                            <a:pt x="1458812" y="51377"/>
                            <a:pt x="1463430" y="147236"/>
                          </a:cubicBezTo>
                          <a:cubicBezTo>
                            <a:pt x="1488580" y="318096"/>
                            <a:pt x="1442431" y="556158"/>
                            <a:pt x="1463430" y="767652"/>
                          </a:cubicBezTo>
                          <a:cubicBezTo>
                            <a:pt x="1484429" y="979146"/>
                            <a:pt x="1483731" y="1042898"/>
                            <a:pt x="1463430" y="1288801"/>
                          </a:cubicBezTo>
                          <a:cubicBezTo>
                            <a:pt x="1443129" y="1534704"/>
                            <a:pt x="1441699" y="1538005"/>
                            <a:pt x="1463430" y="1760318"/>
                          </a:cubicBezTo>
                          <a:cubicBezTo>
                            <a:pt x="1485161" y="1982631"/>
                            <a:pt x="1485038" y="2122595"/>
                            <a:pt x="1463430" y="2281467"/>
                          </a:cubicBezTo>
                          <a:cubicBezTo>
                            <a:pt x="1441822" y="2440339"/>
                            <a:pt x="1485988" y="2692480"/>
                            <a:pt x="1463430" y="2951516"/>
                          </a:cubicBezTo>
                          <a:cubicBezTo>
                            <a:pt x="1440872" y="3210552"/>
                            <a:pt x="1446044" y="3300209"/>
                            <a:pt x="1463430" y="3472666"/>
                          </a:cubicBezTo>
                          <a:cubicBezTo>
                            <a:pt x="1480817" y="3645123"/>
                            <a:pt x="1444249" y="3834853"/>
                            <a:pt x="1463430" y="3944182"/>
                          </a:cubicBezTo>
                          <a:cubicBezTo>
                            <a:pt x="1482611" y="4053511"/>
                            <a:pt x="1458192" y="4288870"/>
                            <a:pt x="1463430" y="4465331"/>
                          </a:cubicBezTo>
                          <a:cubicBezTo>
                            <a:pt x="1468668" y="4641792"/>
                            <a:pt x="1443683" y="4806252"/>
                            <a:pt x="1463430" y="5110564"/>
                          </a:cubicBezTo>
                          <a:cubicBezTo>
                            <a:pt x="1453556" y="5193064"/>
                            <a:pt x="1405576" y="5266272"/>
                            <a:pt x="1316194" y="5257800"/>
                          </a:cubicBezTo>
                          <a:cubicBezTo>
                            <a:pt x="1148365" y="5246793"/>
                            <a:pt x="929394" y="5255349"/>
                            <a:pt x="766784" y="5257800"/>
                          </a:cubicBezTo>
                          <a:cubicBezTo>
                            <a:pt x="604174" y="5260252"/>
                            <a:pt x="308253" y="5272975"/>
                            <a:pt x="147236" y="5257800"/>
                          </a:cubicBezTo>
                          <a:cubicBezTo>
                            <a:pt x="71232" y="5276447"/>
                            <a:pt x="13664" y="5197633"/>
                            <a:pt x="0" y="5110564"/>
                          </a:cubicBezTo>
                          <a:cubicBezTo>
                            <a:pt x="-28368" y="4809729"/>
                            <a:pt x="21617" y="4786787"/>
                            <a:pt x="0" y="4490148"/>
                          </a:cubicBezTo>
                          <a:cubicBezTo>
                            <a:pt x="-21617" y="4193509"/>
                            <a:pt x="25469" y="3956532"/>
                            <a:pt x="0" y="3820099"/>
                          </a:cubicBezTo>
                          <a:cubicBezTo>
                            <a:pt x="-25469" y="3683666"/>
                            <a:pt x="-24596" y="3416162"/>
                            <a:pt x="0" y="3298949"/>
                          </a:cubicBezTo>
                          <a:cubicBezTo>
                            <a:pt x="24596" y="3181736"/>
                            <a:pt x="-28361" y="2910732"/>
                            <a:pt x="0" y="2678533"/>
                          </a:cubicBezTo>
                          <a:cubicBezTo>
                            <a:pt x="28361" y="2446334"/>
                            <a:pt x="8545" y="2301494"/>
                            <a:pt x="0" y="2207017"/>
                          </a:cubicBezTo>
                          <a:cubicBezTo>
                            <a:pt x="-8545" y="2112540"/>
                            <a:pt x="35105" y="1675970"/>
                            <a:pt x="0" y="1487335"/>
                          </a:cubicBezTo>
                          <a:cubicBezTo>
                            <a:pt x="-35105" y="1298700"/>
                            <a:pt x="-18814" y="1018566"/>
                            <a:pt x="0" y="866919"/>
                          </a:cubicBezTo>
                          <a:cubicBezTo>
                            <a:pt x="18814" y="715272"/>
                            <a:pt x="-11198" y="331158"/>
                            <a:pt x="0" y="147236"/>
                          </a:cubicBezTo>
                          <a:close/>
                        </a:path>
                        <a:path w="1463430" h="5257800" stroke="0" extrusionOk="0">
                          <a:moveTo>
                            <a:pt x="0" y="147236"/>
                          </a:moveTo>
                          <a:cubicBezTo>
                            <a:pt x="-4698" y="63022"/>
                            <a:pt x="54184" y="4405"/>
                            <a:pt x="147236" y="0"/>
                          </a:cubicBezTo>
                          <a:cubicBezTo>
                            <a:pt x="336746" y="-25506"/>
                            <a:pt x="452752" y="-19986"/>
                            <a:pt x="755094" y="0"/>
                          </a:cubicBezTo>
                          <a:cubicBezTo>
                            <a:pt x="1057436" y="19986"/>
                            <a:pt x="1096457" y="-11789"/>
                            <a:pt x="1316194" y="0"/>
                          </a:cubicBezTo>
                          <a:cubicBezTo>
                            <a:pt x="1392203" y="-2904"/>
                            <a:pt x="1471118" y="69593"/>
                            <a:pt x="1463430" y="147236"/>
                          </a:cubicBezTo>
                          <a:cubicBezTo>
                            <a:pt x="1456882" y="263193"/>
                            <a:pt x="1455162" y="546115"/>
                            <a:pt x="1463430" y="668385"/>
                          </a:cubicBezTo>
                          <a:cubicBezTo>
                            <a:pt x="1471698" y="790655"/>
                            <a:pt x="1471672" y="1125450"/>
                            <a:pt x="1463430" y="1388068"/>
                          </a:cubicBezTo>
                          <a:cubicBezTo>
                            <a:pt x="1455188" y="1650686"/>
                            <a:pt x="1451857" y="1716597"/>
                            <a:pt x="1463430" y="1909217"/>
                          </a:cubicBezTo>
                          <a:cubicBezTo>
                            <a:pt x="1475003" y="2101837"/>
                            <a:pt x="1435167" y="2338075"/>
                            <a:pt x="1463430" y="2628900"/>
                          </a:cubicBezTo>
                          <a:cubicBezTo>
                            <a:pt x="1491693" y="2919725"/>
                            <a:pt x="1464762" y="2890064"/>
                            <a:pt x="1463430" y="3100416"/>
                          </a:cubicBezTo>
                          <a:cubicBezTo>
                            <a:pt x="1462098" y="3310768"/>
                            <a:pt x="1450725" y="3512129"/>
                            <a:pt x="1463430" y="3720832"/>
                          </a:cubicBezTo>
                          <a:cubicBezTo>
                            <a:pt x="1476135" y="3929535"/>
                            <a:pt x="1481370" y="4123072"/>
                            <a:pt x="1463430" y="4341248"/>
                          </a:cubicBezTo>
                          <a:cubicBezTo>
                            <a:pt x="1445490" y="4559424"/>
                            <a:pt x="1498098" y="4859239"/>
                            <a:pt x="1463430" y="5110564"/>
                          </a:cubicBezTo>
                          <a:cubicBezTo>
                            <a:pt x="1469198" y="5198946"/>
                            <a:pt x="1412434" y="5244733"/>
                            <a:pt x="1316194" y="5257800"/>
                          </a:cubicBezTo>
                          <a:cubicBezTo>
                            <a:pt x="1104755" y="5280233"/>
                            <a:pt x="858586" y="5247089"/>
                            <a:pt x="731715" y="5257800"/>
                          </a:cubicBezTo>
                          <a:cubicBezTo>
                            <a:pt x="604844" y="5268511"/>
                            <a:pt x="297482" y="5258725"/>
                            <a:pt x="147236" y="5257800"/>
                          </a:cubicBezTo>
                          <a:cubicBezTo>
                            <a:pt x="62532" y="5250894"/>
                            <a:pt x="784" y="5181276"/>
                            <a:pt x="0" y="5110564"/>
                          </a:cubicBezTo>
                          <a:cubicBezTo>
                            <a:pt x="31585" y="4776235"/>
                            <a:pt x="-20403" y="4575138"/>
                            <a:pt x="0" y="4440515"/>
                          </a:cubicBezTo>
                          <a:cubicBezTo>
                            <a:pt x="20403" y="4305892"/>
                            <a:pt x="-3830" y="4036335"/>
                            <a:pt x="0" y="3919365"/>
                          </a:cubicBezTo>
                          <a:cubicBezTo>
                            <a:pt x="3830" y="3802395"/>
                            <a:pt x="-18017" y="3557630"/>
                            <a:pt x="0" y="3199683"/>
                          </a:cubicBezTo>
                          <a:cubicBezTo>
                            <a:pt x="18017" y="2841736"/>
                            <a:pt x="-14725" y="2759740"/>
                            <a:pt x="0" y="2579267"/>
                          </a:cubicBezTo>
                          <a:cubicBezTo>
                            <a:pt x="14725" y="2398794"/>
                            <a:pt x="-8665" y="2204557"/>
                            <a:pt x="0" y="2058117"/>
                          </a:cubicBezTo>
                          <a:cubicBezTo>
                            <a:pt x="8665" y="1911677"/>
                            <a:pt x="5639" y="1739762"/>
                            <a:pt x="0" y="1437701"/>
                          </a:cubicBezTo>
                          <a:cubicBezTo>
                            <a:pt x="-5639" y="1135640"/>
                            <a:pt x="-15800" y="1181188"/>
                            <a:pt x="0" y="966185"/>
                          </a:cubicBezTo>
                          <a:cubicBezTo>
                            <a:pt x="15800" y="751182"/>
                            <a:pt x="-30663" y="379004"/>
                            <a:pt x="0" y="147236"/>
                          </a:cubicBezTo>
                          <a:close/>
                        </a:path>
                      </a:pathLst>
                    </a:custGeom>
                    <ask:type>
                      <ask:lineSketchNone/>
                    </ask:type>
                  </ask:lineSketchStyleProps>
                </a:ext>
              </a:extLst>
            </a:ln>
            <a:effectLst/>
          </p:spPr>
          <p:txBody>
            <a:bodyPr vert="horz" wrap="square" lIns="24387" tIns="12194" rIns="24387" bIns="12194"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802.11-2024</a:t>
              </a:r>
            </a:p>
          </p:txBody>
        </p:sp>
        <p:sp>
          <p:nvSpPr>
            <p:cNvPr id="106" name="Rectangle: Rounded Corners 105">
              <a:extLst>
                <a:ext uri="{FF2B5EF4-FFF2-40B4-BE49-F238E27FC236}">
                  <a16:creationId xmlns:a16="http://schemas.microsoft.com/office/drawing/2014/main" id="{B3EEAF34-D1BE-450C-936C-0E2FD80C225B}"/>
                </a:ext>
              </a:extLst>
            </p:cNvPr>
            <p:cNvSpPr/>
            <p:nvPr/>
          </p:nvSpPr>
          <p:spPr bwMode="auto">
            <a:xfrm>
              <a:off x="2081446" y="1943496"/>
              <a:ext cx="390190" cy="1402245"/>
            </a:xfrm>
            <a:prstGeom prst="roundRect">
              <a:avLst/>
            </a:prstGeom>
            <a:solidFill>
              <a:srgbClr val="FFC000">
                <a:alpha val="74000"/>
              </a:srgbClr>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19033472">
                    <a:custGeom>
                      <a:avLst/>
                      <a:gdLst>
                        <a:gd name="connsiteX0" fmla="*/ 0 w 1463040"/>
                        <a:gd name="connsiteY0" fmla="*/ 243845 h 5257800"/>
                        <a:gd name="connsiteX1" fmla="*/ 243845 w 1463040"/>
                        <a:gd name="connsiteY1" fmla="*/ 0 h 5257800"/>
                        <a:gd name="connsiteX2" fmla="*/ 731520 w 1463040"/>
                        <a:gd name="connsiteY2" fmla="*/ 0 h 5257800"/>
                        <a:gd name="connsiteX3" fmla="*/ 1219195 w 1463040"/>
                        <a:gd name="connsiteY3" fmla="*/ 0 h 5257800"/>
                        <a:gd name="connsiteX4" fmla="*/ 1463040 w 1463040"/>
                        <a:gd name="connsiteY4" fmla="*/ 243845 h 5257800"/>
                        <a:gd name="connsiteX5" fmla="*/ 1463040 w 1463040"/>
                        <a:gd name="connsiteY5" fmla="*/ 877588 h 5257800"/>
                        <a:gd name="connsiteX6" fmla="*/ 1463040 w 1463040"/>
                        <a:gd name="connsiteY6" fmla="*/ 1415929 h 5257800"/>
                        <a:gd name="connsiteX7" fmla="*/ 1463040 w 1463040"/>
                        <a:gd name="connsiteY7" fmla="*/ 2145075 h 5257800"/>
                        <a:gd name="connsiteX8" fmla="*/ 1463040 w 1463040"/>
                        <a:gd name="connsiteY8" fmla="*/ 2731117 h 5257800"/>
                        <a:gd name="connsiteX9" fmla="*/ 1463040 w 1463040"/>
                        <a:gd name="connsiteY9" fmla="*/ 3269458 h 5257800"/>
                        <a:gd name="connsiteX10" fmla="*/ 1463040 w 1463040"/>
                        <a:gd name="connsiteY10" fmla="*/ 3855500 h 5257800"/>
                        <a:gd name="connsiteX11" fmla="*/ 1463040 w 1463040"/>
                        <a:gd name="connsiteY11" fmla="*/ 5013955 h 5257800"/>
                        <a:gd name="connsiteX12" fmla="*/ 1219195 w 1463040"/>
                        <a:gd name="connsiteY12" fmla="*/ 5257800 h 5257800"/>
                        <a:gd name="connsiteX13" fmla="*/ 751027 w 1463040"/>
                        <a:gd name="connsiteY13" fmla="*/ 5257800 h 5257800"/>
                        <a:gd name="connsiteX14" fmla="*/ 243845 w 1463040"/>
                        <a:gd name="connsiteY14" fmla="*/ 5257800 h 5257800"/>
                        <a:gd name="connsiteX15" fmla="*/ 0 w 1463040"/>
                        <a:gd name="connsiteY15" fmla="*/ 5013955 h 5257800"/>
                        <a:gd name="connsiteX16" fmla="*/ 0 w 1463040"/>
                        <a:gd name="connsiteY16" fmla="*/ 4475614 h 5257800"/>
                        <a:gd name="connsiteX17" fmla="*/ 0 w 1463040"/>
                        <a:gd name="connsiteY17" fmla="*/ 3794170 h 5257800"/>
                        <a:gd name="connsiteX18" fmla="*/ 0 w 1463040"/>
                        <a:gd name="connsiteY18" fmla="*/ 3017323 h 5257800"/>
                        <a:gd name="connsiteX19" fmla="*/ 0 w 1463040"/>
                        <a:gd name="connsiteY19" fmla="*/ 2288178 h 5257800"/>
                        <a:gd name="connsiteX20" fmla="*/ 0 w 1463040"/>
                        <a:gd name="connsiteY20" fmla="*/ 1654435 h 5257800"/>
                        <a:gd name="connsiteX21" fmla="*/ 0 w 1463040"/>
                        <a:gd name="connsiteY21" fmla="*/ 925289 h 5257800"/>
                        <a:gd name="connsiteX22" fmla="*/ 0 w 1463040"/>
                        <a:gd name="connsiteY22" fmla="*/ 243845 h 525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0" h="5257800" fill="none" extrusionOk="0">
                          <a:moveTo>
                            <a:pt x="0" y="243845"/>
                          </a:moveTo>
                          <a:cubicBezTo>
                            <a:pt x="-11129" y="108543"/>
                            <a:pt x="121631" y="10726"/>
                            <a:pt x="243845" y="0"/>
                          </a:cubicBezTo>
                          <a:cubicBezTo>
                            <a:pt x="373305" y="-18062"/>
                            <a:pt x="525992" y="12764"/>
                            <a:pt x="731520" y="0"/>
                          </a:cubicBezTo>
                          <a:cubicBezTo>
                            <a:pt x="937048" y="-12764"/>
                            <a:pt x="1069626" y="-1705"/>
                            <a:pt x="1219195" y="0"/>
                          </a:cubicBezTo>
                          <a:cubicBezTo>
                            <a:pt x="1352580" y="-26711"/>
                            <a:pt x="1479946" y="119823"/>
                            <a:pt x="1463040" y="243845"/>
                          </a:cubicBezTo>
                          <a:cubicBezTo>
                            <a:pt x="1490837" y="491902"/>
                            <a:pt x="1475912" y="574131"/>
                            <a:pt x="1463040" y="877588"/>
                          </a:cubicBezTo>
                          <a:cubicBezTo>
                            <a:pt x="1450168" y="1181045"/>
                            <a:pt x="1447006" y="1258254"/>
                            <a:pt x="1463040" y="1415929"/>
                          </a:cubicBezTo>
                          <a:cubicBezTo>
                            <a:pt x="1479074" y="1573604"/>
                            <a:pt x="1442814" y="1945825"/>
                            <a:pt x="1463040" y="2145075"/>
                          </a:cubicBezTo>
                          <a:cubicBezTo>
                            <a:pt x="1483266" y="2344325"/>
                            <a:pt x="1456937" y="2573558"/>
                            <a:pt x="1463040" y="2731117"/>
                          </a:cubicBezTo>
                          <a:cubicBezTo>
                            <a:pt x="1469143" y="2888676"/>
                            <a:pt x="1437537" y="3014329"/>
                            <a:pt x="1463040" y="3269458"/>
                          </a:cubicBezTo>
                          <a:cubicBezTo>
                            <a:pt x="1488543" y="3524587"/>
                            <a:pt x="1490495" y="3575197"/>
                            <a:pt x="1463040" y="3855500"/>
                          </a:cubicBezTo>
                          <a:cubicBezTo>
                            <a:pt x="1435585" y="4135803"/>
                            <a:pt x="1518591" y="4749279"/>
                            <a:pt x="1463040" y="5013955"/>
                          </a:cubicBezTo>
                          <a:cubicBezTo>
                            <a:pt x="1492150" y="5140922"/>
                            <a:pt x="1352627" y="5266389"/>
                            <a:pt x="1219195" y="5257800"/>
                          </a:cubicBezTo>
                          <a:cubicBezTo>
                            <a:pt x="1004570" y="5255956"/>
                            <a:pt x="968195" y="5271036"/>
                            <a:pt x="751027" y="5257800"/>
                          </a:cubicBezTo>
                          <a:cubicBezTo>
                            <a:pt x="533859" y="5244564"/>
                            <a:pt x="384423" y="5264207"/>
                            <a:pt x="243845" y="5257800"/>
                          </a:cubicBezTo>
                          <a:cubicBezTo>
                            <a:pt x="81665" y="5261098"/>
                            <a:pt x="20081" y="5169719"/>
                            <a:pt x="0" y="5013955"/>
                          </a:cubicBezTo>
                          <a:cubicBezTo>
                            <a:pt x="-25166" y="4860609"/>
                            <a:pt x="-16070" y="4719616"/>
                            <a:pt x="0" y="4475614"/>
                          </a:cubicBezTo>
                          <a:cubicBezTo>
                            <a:pt x="16070" y="4231612"/>
                            <a:pt x="24847" y="4050958"/>
                            <a:pt x="0" y="3794170"/>
                          </a:cubicBezTo>
                          <a:cubicBezTo>
                            <a:pt x="-24847" y="3537382"/>
                            <a:pt x="10414" y="3185795"/>
                            <a:pt x="0" y="3017323"/>
                          </a:cubicBezTo>
                          <a:cubicBezTo>
                            <a:pt x="-10414" y="2848851"/>
                            <a:pt x="15682" y="2627155"/>
                            <a:pt x="0" y="2288178"/>
                          </a:cubicBezTo>
                          <a:cubicBezTo>
                            <a:pt x="-15682" y="1949202"/>
                            <a:pt x="7024" y="1922338"/>
                            <a:pt x="0" y="1654435"/>
                          </a:cubicBezTo>
                          <a:cubicBezTo>
                            <a:pt x="-7024" y="1386532"/>
                            <a:pt x="36097" y="1117602"/>
                            <a:pt x="0" y="925289"/>
                          </a:cubicBezTo>
                          <a:cubicBezTo>
                            <a:pt x="-36097" y="732976"/>
                            <a:pt x="27711" y="441453"/>
                            <a:pt x="0" y="243845"/>
                          </a:cubicBezTo>
                          <a:close/>
                        </a:path>
                        <a:path w="1463040" h="5257800" stroke="0" extrusionOk="0">
                          <a:moveTo>
                            <a:pt x="0" y="243845"/>
                          </a:moveTo>
                          <a:cubicBezTo>
                            <a:pt x="-28501" y="91593"/>
                            <a:pt x="81329" y="10450"/>
                            <a:pt x="243845" y="0"/>
                          </a:cubicBezTo>
                          <a:cubicBezTo>
                            <a:pt x="375476" y="12582"/>
                            <a:pt x="542681" y="-15251"/>
                            <a:pt x="751027" y="0"/>
                          </a:cubicBezTo>
                          <a:cubicBezTo>
                            <a:pt x="959373" y="15251"/>
                            <a:pt x="1094743" y="-1052"/>
                            <a:pt x="1219195" y="0"/>
                          </a:cubicBezTo>
                          <a:cubicBezTo>
                            <a:pt x="1341928" y="-6532"/>
                            <a:pt x="1473400" y="114123"/>
                            <a:pt x="1463040" y="243845"/>
                          </a:cubicBezTo>
                          <a:cubicBezTo>
                            <a:pt x="1437929" y="432097"/>
                            <a:pt x="1449552" y="619803"/>
                            <a:pt x="1463040" y="829887"/>
                          </a:cubicBezTo>
                          <a:cubicBezTo>
                            <a:pt x="1476528" y="1039971"/>
                            <a:pt x="1484551" y="1227907"/>
                            <a:pt x="1463040" y="1606734"/>
                          </a:cubicBezTo>
                          <a:cubicBezTo>
                            <a:pt x="1441529" y="1985561"/>
                            <a:pt x="1452131" y="1905503"/>
                            <a:pt x="1463040" y="2192776"/>
                          </a:cubicBezTo>
                          <a:cubicBezTo>
                            <a:pt x="1473949" y="2480049"/>
                            <a:pt x="1479954" y="2749858"/>
                            <a:pt x="1463040" y="2969622"/>
                          </a:cubicBezTo>
                          <a:cubicBezTo>
                            <a:pt x="1446126" y="3189386"/>
                            <a:pt x="1442898" y="3283748"/>
                            <a:pt x="1463040" y="3507963"/>
                          </a:cubicBezTo>
                          <a:cubicBezTo>
                            <a:pt x="1483182" y="3732178"/>
                            <a:pt x="1481700" y="3970550"/>
                            <a:pt x="1463040" y="4189407"/>
                          </a:cubicBezTo>
                          <a:cubicBezTo>
                            <a:pt x="1444380" y="4408264"/>
                            <a:pt x="1437990" y="4784254"/>
                            <a:pt x="1463040" y="5013955"/>
                          </a:cubicBezTo>
                          <a:cubicBezTo>
                            <a:pt x="1474446" y="5137356"/>
                            <a:pt x="1364013" y="5251258"/>
                            <a:pt x="1219195" y="5257800"/>
                          </a:cubicBezTo>
                          <a:cubicBezTo>
                            <a:pt x="1089444" y="5277635"/>
                            <a:pt x="956748" y="5246103"/>
                            <a:pt x="731520" y="5257800"/>
                          </a:cubicBezTo>
                          <a:cubicBezTo>
                            <a:pt x="506293" y="5269497"/>
                            <a:pt x="471431" y="5254578"/>
                            <a:pt x="243845" y="5257800"/>
                          </a:cubicBezTo>
                          <a:cubicBezTo>
                            <a:pt x="96764" y="5246108"/>
                            <a:pt x="-5414" y="5140533"/>
                            <a:pt x="0" y="5013955"/>
                          </a:cubicBezTo>
                          <a:cubicBezTo>
                            <a:pt x="4995" y="4852164"/>
                            <a:pt x="3219" y="4442464"/>
                            <a:pt x="0" y="4284810"/>
                          </a:cubicBezTo>
                          <a:cubicBezTo>
                            <a:pt x="-3219" y="4127157"/>
                            <a:pt x="-26014" y="3999838"/>
                            <a:pt x="0" y="3746469"/>
                          </a:cubicBezTo>
                          <a:cubicBezTo>
                            <a:pt x="26014" y="3493100"/>
                            <a:pt x="21085" y="3294719"/>
                            <a:pt x="0" y="3160427"/>
                          </a:cubicBezTo>
                          <a:cubicBezTo>
                            <a:pt x="-21085" y="3026135"/>
                            <a:pt x="36762" y="2712971"/>
                            <a:pt x="0" y="2383580"/>
                          </a:cubicBezTo>
                          <a:cubicBezTo>
                            <a:pt x="-36762" y="2054189"/>
                            <a:pt x="21810" y="1972184"/>
                            <a:pt x="0" y="1702136"/>
                          </a:cubicBezTo>
                          <a:cubicBezTo>
                            <a:pt x="-21810" y="1432088"/>
                            <a:pt x="-26744" y="1274826"/>
                            <a:pt x="0" y="1116094"/>
                          </a:cubicBezTo>
                          <a:cubicBezTo>
                            <a:pt x="26744" y="957362"/>
                            <a:pt x="-34051" y="533753"/>
                            <a:pt x="0" y="243845"/>
                          </a:cubicBezTo>
                          <a:close/>
                        </a:path>
                      </a:pathLst>
                    </a:custGeom>
                    <ask:type>
                      <ask:lineSketchNone/>
                    </ask:type>
                  </ask:lineSketchStyleProps>
                </a:ext>
              </a:extLst>
            </a:ln>
            <a:effectLst/>
          </p:spPr>
          <p:txBody>
            <a:bodyPr vert="horz" wrap="square" lIns="24387" tIns="12194" rIns="24387" bIns="12194"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802.11-2003</a:t>
              </a:r>
            </a:p>
          </p:txBody>
        </p:sp>
        <p:grpSp>
          <p:nvGrpSpPr>
            <p:cNvPr id="107" name="Group 106">
              <a:extLst>
                <a:ext uri="{FF2B5EF4-FFF2-40B4-BE49-F238E27FC236}">
                  <a16:creationId xmlns:a16="http://schemas.microsoft.com/office/drawing/2014/main" id="{74488809-6C37-4F06-BAE1-42D1B4EF1855}"/>
                </a:ext>
              </a:extLst>
            </p:cNvPr>
            <p:cNvGrpSpPr/>
            <p:nvPr/>
          </p:nvGrpSpPr>
          <p:grpSpPr>
            <a:xfrm>
              <a:off x="1595507" y="1970216"/>
              <a:ext cx="79826" cy="1254433"/>
              <a:chOff x="81685" y="686094"/>
              <a:chExt cx="299315" cy="5267819"/>
            </a:xfrm>
          </p:grpSpPr>
          <p:sp>
            <p:nvSpPr>
              <p:cNvPr id="108" name="Text Box 6">
                <a:extLst>
                  <a:ext uri="{FF2B5EF4-FFF2-40B4-BE49-F238E27FC236}">
                    <a16:creationId xmlns:a16="http://schemas.microsoft.com/office/drawing/2014/main" id="{633259F2-B037-4F42-A2C5-FBDC00F99668}"/>
                  </a:ext>
                </a:extLst>
              </p:cNvPr>
              <p:cNvSpPr txBox="1">
                <a:spLocks noChangeArrowheads="1"/>
              </p:cNvSpPr>
              <p:nvPr/>
            </p:nvSpPr>
            <p:spPr bwMode="auto">
              <a:xfrm rot="16200000">
                <a:off x="-60977" y="1394413"/>
                <a:ext cx="579155" cy="29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200" dirty="0">
                    <a:latin typeface="+mn-lt"/>
                    <a:ea typeface="ＭＳ Ｐゴシック" charset="-128"/>
                    <a:cs typeface="Arial" pitchFamily="34" charset="0"/>
                  </a:rPr>
                  <a:t>MAC</a:t>
                </a:r>
              </a:p>
            </p:txBody>
          </p:sp>
          <p:sp>
            <p:nvSpPr>
              <p:cNvPr id="109" name="Text Box 6">
                <a:extLst>
                  <a:ext uri="{FF2B5EF4-FFF2-40B4-BE49-F238E27FC236}">
                    <a16:creationId xmlns:a16="http://schemas.microsoft.com/office/drawing/2014/main" id="{94AE0569-BC89-40CF-A680-F9336B71006D}"/>
                  </a:ext>
                </a:extLst>
              </p:cNvPr>
              <p:cNvSpPr txBox="1">
                <a:spLocks noChangeArrowheads="1"/>
              </p:cNvSpPr>
              <p:nvPr/>
            </p:nvSpPr>
            <p:spPr bwMode="auto">
              <a:xfrm rot="16200000">
                <a:off x="-313302" y="4600829"/>
                <a:ext cx="1086783" cy="29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200" dirty="0">
                    <a:latin typeface="+mn-lt"/>
                    <a:ea typeface="ＭＳ Ｐゴシック" charset="-128"/>
                    <a:cs typeface="Arial" pitchFamily="34" charset="0"/>
                  </a:rPr>
                  <a:t>PHY &amp; MAC</a:t>
                </a:r>
              </a:p>
            </p:txBody>
          </p:sp>
          <p:cxnSp>
            <p:nvCxnSpPr>
              <p:cNvPr id="110" name="Straight Arrow Connector 109">
                <a:extLst>
                  <a:ext uri="{FF2B5EF4-FFF2-40B4-BE49-F238E27FC236}">
                    <a16:creationId xmlns:a16="http://schemas.microsoft.com/office/drawing/2014/main" id="{CAFBA4E9-9EC4-42F4-9CFB-8B3C38B217AE}"/>
                  </a:ext>
                </a:extLst>
              </p:cNvPr>
              <p:cNvCxnSpPr/>
              <p:nvPr/>
            </p:nvCxnSpPr>
            <p:spPr bwMode="auto">
              <a:xfrm flipV="1">
                <a:off x="381000" y="686094"/>
                <a:ext cx="0" cy="260599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1" name="Straight Arrow Connector 110">
                <a:extLst>
                  <a:ext uri="{FF2B5EF4-FFF2-40B4-BE49-F238E27FC236}">
                    <a16:creationId xmlns:a16="http://schemas.microsoft.com/office/drawing/2014/main" id="{1E88EA2B-0371-4CDF-B744-52C1BEB2F842}"/>
                  </a:ext>
                </a:extLst>
              </p:cNvPr>
              <p:cNvCxnSpPr/>
              <p:nvPr/>
            </p:nvCxnSpPr>
            <p:spPr bwMode="auto">
              <a:xfrm>
                <a:off x="381000" y="3490862"/>
                <a:ext cx="0" cy="246305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2" name="Straight Connector 111">
                <a:extLst>
                  <a:ext uri="{FF2B5EF4-FFF2-40B4-BE49-F238E27FC236}">
                    <a16:creationId xmlns:a16="http://schemas.microsoft.com/office/drawing/2014/main" id="{517B2104-F8D5-452F-B58E-F168A11489F3}"/>
                  </a:ext>
                </a:extLst>
              </p:cNvPr>
              <p:cNvCxnSpPr/>
              <p:nvPr/>
            </p:nvCxnSpPr>
            <p:spPr bwMode="auto">
              <a:xfrm>
                <a:off x="152400" y="3375440"/>
                <a:ext cx="2286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113" name="Right Arrow 54">
              <a:extLst>
                <a:ext uri="{FF2B5EF4-FFF2-40B4-BE49-F238E27FC236}">
                  <a16:creationId xmlns:a16="http://schemas.microsoft.com/office/drawing/2014/main" id="{85DC5E2F-018A-43B6-9BFD-3F8C04167709}"/>
                </a:ext>
              </a:extLst>
            </p:cNvPr>
            <p:cNvSpPr/>
            <p:nvPr/>
          </p:nvSpPr>
          <p:spPr bwMode="auto">
            <a:xfrm>
              <a:off x="2024562" y="1955584"/>
              <a:ext cx="60967" cy="113629"/>
            </a:xfrm>
            <a:prstGeom prst="rightArrow">
              <a:avLst/>
            </a:prstGeom>
            <a:solidFill>
              <a:schemeClr val="accent1">
                <a:lumMod val="60000"/>
                <a:lumOff val="40000"/>
              </a:schemeClr>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19033472">
                    <a:custGeom>
                      <a:avLst/>
                      <a:gdLst>
                        <a:gd name="connsiteX0" fmla="*/ 0 w 228600"/>
                        <a:gd name="connsiteY0" fmla="*/ 106515 h 426058"/>
                        <a:gd name="connsiteX1" fmla="*/ 114300 w 228600"/>
                        <a:gd name="connsiteY1" fmla="*/ 106515 h 426058"/>
                        <a:gd name="connsiteX2" fmla="*/ 114300 w 228600"/>
                        <a:gd name="connsiteY2" fmla="*/ 0 h 426058"/>
                        <a:gd name="connsiteX3" fmla="*/ 228600 w 228600"/>
                        <a:gd name="connsiteY3" fmla="*/ 213029 h 426058"/>
                        <a:gd name="connsiteX4" fmla="*/ 114300 w 228600"/>
                        <a:gd name="connsiteY4" fmla="*/ 426058 h 426058"/>
                        <a:gd name="connsiteX5" fmla="*/ 114300 w 228600"/>
                        <a:gd name="connsiteY5" fmla="*/ 319544 h 426058"/>
                        <a:gd name="connsiteX6" fmla="*/ 0 w 228600"/>
                        <a:gd name="connsiteY6" fmla="*/ 319544 h 426058"/>
                        <a:gd name="connsiteX7" fmla="*/ 0 w 228600"/>
                        <a:gd name="connsiteY7" fmla="*/ 106515 h 42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426058" fill="none" extrusionOk="0">
                          <a:moveTo>
                            <a:pt x="0" y="106515"/>
                          </a:moveTo>
                          <a:cubicBezTo>
                            <a:pt x="22904" y="111304"/>
                            <a:pt x="84605" y="101174"/>
                            <a:pt x="114300" y="106515"/>
                          </a:cubicBezTo>
                          <a:cubicBezTo>
                            <a:pt x="118105" y="66386"/>
                            <a:pt x="110350" y="50948"/>
                            <a:pt x="114300" y="0"/>
                          </a:cubicBezTo>
                          <a:cubicBezTo>
                            <a:pt x="162346" y="75551"/>
                            <a:pt x="208384" y="157236"/>
                            <a:pt x="228600" y="213029"/>
                          </a:cubicBezTo>
                          <a:cubicBezTo>
                            <a:pt x="169292" y="305360"/>
                            <a:pt x="169613" y="347822"/>
                            <a:pt x="114300" y="426058"/>
                          </a:cubicBezTo>
                          <a:cubicBezTo>
                            <a:pt x="115144" y="396726"/>
                            <a:pt x="109301" y="359811"/>
                            <a:pt x="114300" y="319544"/>
                          </a:cubicBezTo>
                          <a:cubicBezTo>
                            <a:pt x="70105" y="319336"/>
                            <a:pt x="31649" y="320020"/>
                            <a:pt x="0" y="319544"/>
                          </a:cubicBezTo>
                          <a:cubicBezTo>
                            <a:pt x="-2783" y="267071"/>
                            <a:pt x="10502" y="190154"/>
                            <a:pt x="0" y="106515"/>
                          </a:cubicBezTo>
                          <a:close/>
                        </a:path>
                        <a:path w="228600" h="426058" stroke="0" extrusionOk="0">
                          <a:moveTo>
                            <a:pt x="0" y="106515"/>
                          </a:moveTo>
                          <a:cubicBezTo>
                            <a:pt x="24888" y="110867"/>
                            <a:pt x="73708" y="103847"/>
                            <a:pt x="114300" y="106515"/>
                          </a:cubicBezTo>
                          <a:cubicBezTo>
                            <a:pt x="114627" y="76282"/>
                            <a:pt x="118612" y="25007"/>
                            <a:pt x="114300" y="0"/>
                          </a:cubicBezTo>
                          <a:cubicBezTo>
                            <a:pt x="165626" y="104892"/>
                            <a:pt x="179180" y="134412"/>
                            <a:pt x="228600" y="213029"/>
                          </a:cubicBezTo>
                          <a:cubicBezTo>
                            <a:pt x="176501" y="301083"/>
                            <a:pt x="159512" y="338000"/>
                            <a:pt x="114300" y="426058"/>
                          </a:cubicBezTo>
                          <a:cubicBezTo>
                            <a:pt x="115403" y="390356"/>
                            <a:pt x="115049" y="360989"/>
                            <a:pt x="114300" y="319544"/>
                          </a:cubicBezTo>
                          <a:cubicBezTo>
                            <a:pt x="72990" y="315564"/>
                            <a:pt x="31556" y="324530"/>
                            <a:pt x="0" y="319544"/>
                          </a:cubicBezTo>
                          <a:cubicBezTo>
                            <a:pt x="-10394" y="241597"/>
                            <a:pt x="-4381" y="184340"/>
                            <a:pt x="0" y="106515"/>
                          </a:cubicBezTo>
                          <a:close/>
                        </a:path>
                      </a:pathLst>
                    </a:custGeom>
                    <ask:type>
                      <ask:lineSketchNone/>
                    </ask:type>
                  </ask:lineSketchStyleProps>
                </a:ext>
              </a:extLst>
            </a:ln>
            <a:effectLst/>
          </p:spPr>
          <p:txBody>
            <a:bodyPr vert="horz" wrap="square" lIns="24387" tIns="12194" rIns="24387" bIns="12194" numCol="1" rtlCol="0" anchor="t" anchorCtr="0" compatLnSpc="1">
              <a:prstTxWarp prst="textNoShape">
                <a:avLst/>
              </a:prstTxWarp>
            </a:bodyPr>
            <a:lstStyle/>
            <a:p>
              <a:endParaRPr lang="en-GB" sz="1200"/>
            </a:p>
          </p:txBody>
        </p:sp>
        <p:sp>
          <p:nvSpPr>
            <p:cNvPr id="114" name="Rectangle 113">
              <a:extLst>
                <a:ext uri="{FF2B5EF4-FFF2-40B4-BE49-F238E27FC236}">
                  <a16:creationId xmlns:a16="http://schemas.microsoft.com/office/drawing/2014/main" id="{DE1369AB-AB12-46C9-BB08-3EA57E0870C8}"/>
                </a:ext>
              </a:extLst>
            </p:cNvPr>
            <p:cNvSpPr/>
            <p:nvPr/>
          </p:nvSpPr>
          <p:spPr bwMode="auto">
            <a:xfrm>
              <a:off x="2166800" y="2097289"/>
              <a:ext cx="229119" cy="113629"/>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70277041">
                    <a:custGeom>
                      <a:avLst/>
                      <a:gdLst>
                        <a:gd name="connsiteX0" fmla="*/ 0 w 859094"/>
                        <a:gd name="connsiteY0" fmla="*/ 0 h 426058"/>
                        <a:gd name="connsiteX1" fmla="*/ 446729 w 859094"/>
                        <a:gd name="connsiteY1" fmla="*/ 0 h 426058"/>
                        <a:gd name="connsiteX2" fmla="*/ 859094 w 859094"/>
                        <a:gd name="connsiteY2" fmla="*/ 0 h 426058"/>
                        <a:gd name="connsiteX3" fmla="*/ 859094 w 859094"/>
                        <a:gd name="connsiteY3" fmla="*/ 426058 h 426058"/>
                        <a:gd name="connsiteX4" fmla="*/ 412365 w 859094"/>
                        <a:gd name="connsiteY4" fmla="*/ 426058 h 426058"/>
                        <a:gd name="connsiteX5" fmla="*/ 0 w 859094"/>
                        <a:gd name="connsiteY5" fmla="*/ 426058 h 426058"/>
                        <a:gd name="connsiteX6" fmla="*/ 0 w 859094"/>
                        <a:gd name="connsiteY6" fmla="*/ 0 h 42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094" h="426058" fill="none" extrusionOk="0">
                          <a:moveTo>
                            <a:pt x="0" y="0"/>
                          </a:moveTo>
                          <a:cubicBezTo>
                            <a:pt x="169184" y="-25399"/>
                            <a:pt x="255502" y="31482"/>
                            <a:pt x="446729" y="0"/>
                          </a:cubicBezTo>
                          <a:cubicBezTo>
                            <a:pt x="637956" y="-31482"/>
                            <a:pt x="703280" y="10856"/>
                            <a:pt x="859094" y="0"/>
                          </a:cubicBezTo>
                          <a:cubicBezTo>
                            <a:pt x="859404" y="161020"/>
                            <a:pt x="833595" y="300981"/>
                            <a:pt x="859094" y="426058"/>
                          </a:cubicBezTo>
                          <a:cubicBezTo>
                            <a:pt x="701757" y="447227"/>
                            <a:pt x="519223" y="424845"/>
                            <a:pt x="412365" y="426058"/>
                          </a:cubicBezTo>
                          <a:cubicBezTo>
                            <a:pt x="305507" y="427271"/>
                            <a:pt x="119448" y="392278"/>
                            <a:pt x="0" y="426058"/>
                          </a:cubicBezTo>
                          <a:cubicBezTo>
                            <a:pt x="-18488" y="217476"/>
                            <a:pt x="1245" y="208649"/>
                            <a:pt x="0" y="0"/>
                          </a:cubicBezTo>
                          <a:close/>
                        </a:path>
                        <a:path w="859094" h="426058" stroke="0" extrusionOk="0">
                          <a:moveTo>
                            <a:pt x="0" y="0"/>
                          </a:moveTo>
                          <a:cubicBezTo>
                            <a:pt x="198809" y="-14972"/>
                            <a:pt x="299956" y="46101"/>
                            <a:pt x="429547" y="0"/>
                          </a:cubicBezTo>
                          <a:cubicBezTo>
                            <a:pt x="559138" y="-46101"/>
                            <a:pt x="674987" y="17904"/>
                            <a:pt x="859094" y="0"/>
                          </a:cubicBezTo>
                          <a:cubicBezTo>
                            <a:pt x="880944" y="168490"/>
                            <a:pt x="815372" y="293778"/>
                            <a:pt x="859094" y="426058"/>
                          </a:cubicBezTo>
                          <a:cubicBezTo>
                            <a:pt x="704162" y="472638"/>
                            <a:pt x="534077" y="405596"/>
                            <a:pt x="420956" y="426058"/>
                          </a:cubicBezTo>
                          <a:cubicBezTo>
                            <a:pt x="307835" y="446520"/>
                            <a:pt x="188495" y="425226"/>
                            <a:pt x="0" y="426058"/>
                          </a:cubicBezTo>
                          <a:cubicBezTo>
                            <a:pt x="-22039" y="270506"/>
                            <a:pt x="30056" y="96228"/>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11d</a:t>
              </a:r>
            </a:p>
            <a:p>
              <a:pPr algn="ctr" defTabSz="243894" eaLnBrk="0" fontAlgn="base" hangingPunct="0">
                <a:spcBef>
                  <a:spcPct val="0"/>
                </a:spcBef>
                <a:spcAft>
                  <a:spcPct val="0"/>
                </a:spcAft>
              </a:pPr>
              <a:r>
                <a:rPr lang="en-US" sz="1200" dirty="0">
                  <a:cs typeface="Arial" panose="020B0604020202020204" pitchFamily="34" charset="0"/>
                </a:rPr>
                <a:t>Intl Roaming</a:t>
              </a:r>
              <a:endParaRPr lang="en-US" sz="1200" b="1" dirty="0">
                <a:cs typeface="Arial" panose="020B0604020202020204" pitchFamily="34" charset="0"/>
              </a:endParaRPr>
            </a:p>
          </p:txBody>
        </p:sp>
        <p:sp>
          <p:nvSpPr>
            <p:cNvPr id="115" name="Rectangle 114">
              <a:extLst>
                <a:ext uri="{FF2B5EF4-FFF2-40B4-BE49-F238E27FC236}">
                  <a16:creationId xmlns:a16="http://schemas.microsoft.com/office/drawing/2014/main" id="{51271A02-820E-45C7-97AA-5711579C6A3B}"/>
                </a:ext>
              </a:extLst>
            </p:cNvPr>
            <p:cNvSpPr/>
            <p:nvPr/>
          </p:nvSpPr>
          <p:spPr bwMode="auto">
            <a:xfrm>
              <a:off x="2105833" y="3144569"/>
              <a:ext cx="332002" cy="162566"/>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70277041">
                    <a:custGeom>
                      <a:avLst/>
                      <a:gdLst>
                        <a:gd name="connsiteX0" fmla="*/ 0 w 1244860"/>
                        <a:gd name="connsiteY0" fmla="*/ 0 h 609551"/>
                        <a:gd name="connsiteX1" fmla="*/ 377608 w 1244860"/>
                        <a:gd name="connsiteY1" fmla="*/ 0 h 609551"/>
                        <a:gd name="connsiteX2" fmla="*/ 792561 w 1244860"/>
                        <a:gd name="connsiteY2" fmla="*/ 0 h 609551"/>
                        <a:gd name="connsiteX3" fmla="*/ 1244860 w 1244860"/>
                        <a:gd name="connsiteY3" fmla="*/ 0 h 609551"/>
                        <a:gd name="connsiteX4" fmla="*/ 1244860 w 1244860"/>
                        <a:gd name="connsiteY4" fmla="*/ 304776 h 609551"/>
                        <a:gd name="connsiteX5" fmla="*/ 1244860 w 1244860"/>
                        <a:gd name="connsiteY5" fmla="*/ 609551 h 609551"/>
                        <a:gd name="connsiteX6" fmla="*/ 817458 w 1244860"/>
                        <a:gd name="connsiteY6" fmla="*/ 609551 h 609551"/>
                        <a:gd name="connsiteX7" fmla="*/ 377608 w 1244860"/>
                        <a:gd name="connsiteY7" fmla="*/ 609551 h 609551"/>
                        <a:gd name="connsiteX8" fmla="*/ 0 w 1244860"/>
                        <a:gd name="connsiteY8" fmla="*/ 609551 h 609551"/>
                        <a:gd name="connsiteX9" fmla="*/ 0 w 1244860"/>
                        <a:gd name="connsiteY9" fmla="*/ 304776 h 609551"/>
                        <a:gd name="connsiteX10" fmla="*/ 0 w 1244860"/>
                        <a:gd name="connsiteY10" fmla="*/ 0 h 60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4860" h="609551" fill="none" extrusionOk="0">
                          <a:moveTo>
                            <a:pt x="0" y="0"/>
                          </a:moveTo>
                          <a:cubicBezTo>
                            <a:pt x="129228" y="-41202"/>
                            <a:pt x="293196" y="20710"/>
                            <a:pt x="377608" y="0"/>
                          </a:cubicBezTo>
                          <a:cubicBezTo>
                            <a:pt x="462020" y="-20710"/>
                            <a:pt x="618744" y="45949"/>
                            <a:pt x="792561" y="0"/>
                          </a:cubicBezTo>
                          <a:cubicBezTo>
                            <a:pt x="966378" y="-45949"/>
                            <a:pt x="1023965" y="47255"/>
                            <a:pt x="1244860" y="0"/>
                          </a:cubicBezTo>
                          <a:cubicBezTo>
                            <a:pt x="1264877" y="112110"/>
                            <a:pt x="1225448" y="229590"/>
                            <a:pt x="1244860" y="304776"/>
                          </a:cubicBezTo>
                          <a:cubicBezTo>
                            <a:pt x="1264272" y="379962"/>
                            <a:pt x="1238903" y="538743"/>
                            <a:pt x="1244860" y="609551"/>
                          </a:cubicBezTo>
                          <a:cubicBezTo>
                            <a:pt x="1139533" y="637917"/>
                            <a:pt x="930387" y="596622"/>
                            <a:pt x="817458" y="609551"/>
                          </a:cubicBezTo>
                          <a:cubicBezTo>
                            <a:pt x="704529" y="622480"/>
                            <a:pt x="469451" y="596970"/>
                            <a:pt x="377608" y="609551"/>
                          </a:cubicBezTo>
                          <a:cubicBezTo>
                            <a:pt x="285765" y="622132"/>
                            <a:pt x="131087" y="587385"/>
                            <a:pt x="0" y="609551"/>
                          </a:cubicBezTo>
                          <a:cubicBezTo>
                            <a:pt x="-34192" y="472278"/>
                            <a:pt x="9745" y="368274"/>
                            <a:pt x="0" y="304776"/>
                          </a:cubicBezTo>
                          <a:cubicBezTo>
                            <a:pt x="-9745" y="241279"/>
                            <a:pt x="34482" y="128229"/>
                            <a:pt x="0" y="0"/>
                          </a:cubicBezTo>
                          <a:close/>
                        </a:path>
                        <a:path w="1244860" h="609551" stroke="0" extrusionOk="0">
                          <a:moveTo>
                            <a:pt x="0" y="0"/>
                          </a:moveTo>
                          <a:cubicBezTo>
                            <a:pt x="173063" y="-39224"/>
                            <a:pt x="208407" y="46253"/>
                            <a:pt x="414953" y="0"/>
                          </a:cubicBezTo>
                          <a:cubicBezTo>
                            <a:pt x="621499" y="-46253"/>
                            <a:pt x="689862" y="24652"/>
                            <a:pt x="792561" y="0"/>
                          </a:cubicBezTo>
                          <a:cubicBezTo>
                            <a:pt x="895260" y="-24652"/>
                            <a:pt x="1072588" y="37029"/>
                            <a:pt x="1244860" y="0"/>
                          </a:cubicBezTo>
                          <a:cubicBezTo>
                            <a:pt x="1253081" y="98534"/>
                            <a:pt x="1220516" y="171465"/>
                            <a:pt x="1244860" y="286489"/>
                          </a:cubicBezTo>
                          <a:cubicBezTo>
                            <a:pt x="1269204" y="401513"/>
                            <a:pt x="1221172" y="479665"/>
                            <a:pt x="1244860" y="609551"/>
                          </a:cubicBezTo>
                          <a:cubicBezTo>
                            <a:pt x="1064416" y="656407"/>
                            <a:pt x="1010922" y="567140"/>
                            <a:pt x="805009" y="609551"/>
                          </a:cubicBezTo>
                          <a:cubicBezTo>
                            <a:pt x="599096" y="651962"/>
                            <a:pt x="484485" y="600581"/>
                            <a:pt x="377608" y="609551"/>
                          </a:cubicBezTo>
                          <a:cubicBezTo>
                            <a:pt x="270731" y="618521"/>
                            <a:pt x="98565" y="583022"/>
                            <a:pt x="0" y="609551"/>
                          </a:cubicBezTo>
                          <a:cubicBezTo>
                            <a:pt x="-1285" y="496870"/>
                            <a:pt x="4830" y="458153"/>
                            <a:pt x="0" y="310871"/>
                          </a:cubicBezTo>
                          <a:cubicBezTo>
                            <a:pt x="-4830" y="163589"/>
                            <a:pt x="8786" y="92986"/>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11b</a:t>
              </a:r>
            </a:p>
            <a:p>
              <a:pPr algn="ctr" defTabSz="243894" eaLnBrk="0" fontAlgn="base" hangingPunct="0">
                <a:spcBef>
                  <a:spcPct val="0"/>
                </a:spcBef>
                <a:spcAft>
                  <a:spcPct val="0"/>
                </a:spcAft>
              </a:pPr>
              <a:r>
                <a:rPr lang="en-US" sz="1200" dirty="0">
                  <a:cs typeface="Arial" panose="020B0604020202020204" pitchFamily="34" charset="0"/>
                </a:rPr>
                <a:t>HR/DSSS</a:t>
              </a:r>
              <a:endParaRPr lang="en-US" sz="1200" b="1" dirty="0">
                <a:cs typeface="Arial" panose="020B0604020202020204" pitchFamily="34" charset="0"/>
              </a:endParaRPr>
            </a:p>
            <a:p>
              <a:pPr algn="ctr" defTabSz="243894" eaLnBrk="0" fontAlgn="base" hangingPunct="0">
                <a:spcBef>
                  <a:spcPct val="0"/>
                </a:spcBef>
                <a:spcAft>
                  <a:spcPct val="0"/>
                </a:spcAft>
              </a:pPr>
              <a:r>
                <a:rPr lang="en-US" sz="1200" b="1" dirty="0">
                  <a:cs typeface="Arial" panose="020B0604020202020204" pitchFamily="34" charset="0"/>
                </a:rPr>
                <a:t>11 Mb/s in 2.4 GHz</a:t>
              </a:r>
            </a:p>
          </p:txBody>
        </p:sp>
        <p:sp>
          <p:nvSpPr>
            <p:cNvPr id="116" name="Rectangle 115">
              <a:extLst>
                <a:ext uri="{FF2B5EF4-FFF2-40B4-BE49-F238E27FC236}">
                  <a16:creationId xmlns:a16="http://schemas.microsoft.com/office/drawing/2014/main" id="{F9AF358A-9D9A-44F8-908A-A61E5FC99B8E}"/>
                </a:ext>
              </a:extLst>
            </p:cNvPr>
            <p:cNvSpPr/>
            <p:nvPr/>
          </p:nvSpPr>
          <p:spPr bwMode="auto">
            <a:xfrm>
              <a:off x="2105833" y="2956600"/>
              <a:ext cx="338501" cy="162566"/>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70277041">
                    <a:custGeom>
                      <a:avLst/>
                      <a:gdLst>
                        <a:gd name="connsiteX0" fmla="*/ 0 w 1269230"/>
                        <a:gd name="connsiteY0" fmla="*/ 0 h 609551"/>
                        <a:gd name="connsiteX1" fmla="*/ 385000 w 1269230"/>
                        <a:gd name="connsiteY1" fmla="*/ 0 h 609551"/>
                        <a:gd name="connsiteX2" fmla="*/ 808076 w 1269230"/>
                        <a:gd name="connsiteY2" fmla="*/ 0 h 609551"/>
                        <a:gd name="connsiteX3" fmla="*/ 1269230 w 1269230"/>
                        <a:gd name="connsiteY3" fmla="*/ 0 h 609551"/>
                        <a:gd name="connsiteX4" fmla="*/ 1269230 w 1269230"/>
                        <a:gd name="connsiteY4" fmla="*/ 304776 h 609551"/>
                        <a:gd name="connsiteX5" fmla="*/ 1269230 w 1269230"/>
                        <a:gd name="connsiteY5" fmla="*/ 609551 h 609551"/>
                        <a:gd name="connsiteX6" fmla="*/ 833461 w 1269230"/>
                        <a:gd name="connsiteY6" fmla="*/ 609551 h 609551"/>
                        <a:gd name="connsiteX7" fmla="*/ 385000 w 1269230"/>
                        <a:gd name="connsiteY7" fmla="*/ 609551 h 609551"/>
                        <a:gd name="connsiteX8" fmla="*/ 0 w 1269230"/>
                        <a:gd name="connsiteY8" fmla="*/ 609551 h 609551"/>
                        <a:gd name="connsiteX9" fmla="*/ 0 w 1269230"/>
                        <a:gd name="connsiteY9" fmla="*/ 304776 h 609551"/>
                        <a:gd name="connsiteX10" fmla="*/ 0 w 1269230"/>
                        <a:gd name="connsiteY10" fmla="*/ 0 h 60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9230" h="609551" fill="none" extrusionOk="0">
                          <a:moveTo>
                            <a:pt x="0" y="0"/>
                          </a:moveTo>
                          <a:cubicBezTo>
                            <a:pt x="107170" y="-38984"/>
                            <a:pt x="254806" y="16792"/>
                            <a:pt x="385000" y="0"/>
                          </a:cubicBezTo>
                          <a:cubicBezTo>
                            <a:pt x="515194" y="-16792"/>
                            <a:pt x="668830" y="11709"/>
                            <a:pt x="808076" y="0"/>
                          </a:cubicBezTo>
                          <a:cubicBezTo>
                            <a:pt x="947322" y="-11709"/>
                            <a:pt x="1130151" y="18689"/>
                            <a:pt x="1269230" y="0"/>
                          </a:cubicBezTo>
                          <a:cubicBezTo>
                            <a:pt x="1289247" y="112110"/>
                            <a:pt x="1249818" y="229590"/>
                            <a:pt x="1269230" y="304776"/>
                          </a:cubicBezTo>
                          <a:cubicBezTo>
                            <a:pt x="1288642" y="379962"/>
                            <a:pt x="1263273" y="538743"/>
                            <a:pt x="1269230" y="609551"/>
                          </a:cubicBezTo>
                          <a:cubicBezTo>
                            <a:pt x="1137711" y="626950"/>
                            <a:pt x="1038762" y="588349"/>
                            <a:pt x="833461" y="609551"/>
                          </a:cubicBezTo>
                          <a:cubicBezTo>
                            <a:pt x="628160" y="630753"/>
                            <a:pt x="511760" y="566370"/>
                            <a:pt x="385000" y="609551"/>
                          </a:cubicBezTo>
                          <a:cubicBezTo>
                            <a:pt x="258240" y="652732"/>
                            <a:pt x="99654" y="573488"/>
                            <a:pt x="0" y="609551"/>
                          </a:cubicBezTo>
                          <a:cubicBezTo>
                            <a:pt x="-34192" y="472278"/>
                            <a:pt x="9745" y="368274"/>
                            <a:pt x="0" y="304776"/>
                          </a:cubicBezTo>
                          <a:cubicBezTo>
                            <a:pt x="-9745" y="241279"/>
                            <a:pt x="34482" y="128229"/>
                            <a:pt x="0" y="0"/>
                          </a:cubicBezTo>
                          <a:close/>
                        </a:path>
                        <a:path w="1269230" h="609551" stroke="0" extrusionOk="0">
                          <a:moveTo>
                            <a:pt x="0" y="0"/>
                          </a:moveTo>
                          <a:cubicBezTo>
                            <a:pt x="102715" y="-49236"/>
                            <a:pt x="267540" y="30495"/>
                            <a:pt x="423077" y="0"/>
                          </a:cubicBezTo>
                          <a:cubicBezTo>
                            <a:pt x="578614" y="-30495"/>
                            <a:pt x="653383" y="10549"/>
                            <a:pt x="808076" y="0"/>
                          </a:cubicBezTo>
                          <a:cubicBezTo>
                            <a:pt x="962769" y="-10549"/>
                            <a:pt x="1155191" y="51725"/>
                            <a:pt x="1269230" y="0"/>
                          </a:cubicBezTo>
                          <a:cubicBezTo>
                            <a:pt x="1277451" y="98534"/>
                            <a:pt x="1244886" y="171465"/>
                            <a:pt x="1269230" y="286489"/>
                          </a:cubicBezTo>
                          <a:cubicBezTo>
                            <a:pt x="1293574" y="401513"/>
                            <a:pt x="1245542" y="479665"/>
                            <a:pt x="1269230" y="609551"/>
                          </a:cubicBezTo>
                          <a:cubicBezTo>
                            <a:pt x="1141102" y="631943"/>
                            <a:pt x="1007788" y="585711"/>
                            <a:pt x="820769" y="609551"/>
                          </a:cubicBezTo>
                          <a:cubicBezTo>
                            <a:pt x="633750" y="633391"/>
                            <a:pt x="547263" y="595327"/>
                            <a:pt x="385000" y="609551"/>
                          </a:cubicBezTo>
                          <a:cubicBezTo>
                            <a:pt x="222737" y="623775"/>
                            <a:pt x="183874" y="588788"/>
                            <a:pt x="0" y="609551"/>
                          </a:cubicBezTo>
                          <a:cubicBezTo>
                            <a:pt x="-1285" y="496870"/>
                            <a:pt x="4830" y="458153"/>
                            <a:pt x="0" y="310871"/>
                          </a:cubicBezTo>
                          <a:cubicBezTo>
                            <a:pt x="-4830" y="163589"/>
                            <a:pt x="8786" y="92986"/>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11a</a:t>
              </a:r>
            </a:p>
            <a:p>
              <a:pPr algn="ctr" defTabSz="243894" eaLnBrk="0" fontAlgn="base" hangingPunct="0">
                <a:spcBef>
                  <a:spcPct val="0"/>
                </a:spcBef>
                <a:spcAft>
                  <a:spcPct val="0"/>
                </a:spcAft>
              </a:pPr>
              <a:r>
                <a:rPr lang="en-US" sz="1200" dirty="0">
                  <a:cs typeface="Arial" panose="020B0604020202020204" pitchFamily="34" charset="0"/>
                </a:rPr>
                <a:t>OFDM</a:t>
              </a:r>
              <a:r>
                <a:rPr lang="en-US" sz="1200" b="1" dirty="0">
                  <a:cs typeface="Arial" panose="020B0604020202020204" pitchFamily="34" charset="0"/>
                </a:rPr>
                <a:t> </a:t>
              </a:r>
            </a:p>
            <a:p>
              <a:pPr algn="ctr" defTabSz="243894" eaLnBrk="0" fontAlgn="base" hangingPunct="0">
                <a:spcBef>
                  <a:spcPct val="0"/>
                </a:spcBef>
                <a:spcAft>
                  <a:spcPct val="0"/>
                </a:spcAft>
              </a:pPr>
              <a:r>
                <a:rPr lang="en-US" sz="1200" b="1" dirty="0">
                  <a:cs typeface="Arial" panose="020B0604020202020204" pitchFamily="34" charset="0"/>
                </a:rPr>
                <a:t>54 Mb/s in 5 GHz</a:t>
              </a:r>
            </a:p>
          </p:txBody>
        </p:sp>
        <p:sp>
          <p:nvSpPr>
            <p:cNvPr id="117" name="Rectangle: Rounded Corners 116">
              <a:extLst>
                <a:ext uri="{FF2B5EF4-FFF2-40B4-BE49-F238E27FC236}">
                  <a16:creationId xmlns:a16="http://schemas.microsoft.com/office/drawing/2014/main" id="{11F87F2C-FD0D-4AF1-B9EB-35BF7F5E25B0}"/>
                </a:ext>
              </a:extLst>
            </p:cNvPr>
            <p:cNvSpPr/>
            <p:nvPr/>
          </p:nvSpPr>
          <p:spPr bwMode="auto">
            <a:xfrm>
              <a:off x="1715643" y="1943496"/>
              <a:ext cx="126018" cy="1402245"/>
            </a:xfrm>
            <a:prstGeom prst="roundRect">
              <a:avLst/>
            </a:prstGeom>
            <a:solidFill>
              <a:srgbClr val="FFC000">
                <a:alpha val="74000"/>
              </a:srgbClr>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19033472">
                    <a:custGeom>
                      <a:avLst/>
                      <a:gdLst>
                        <a:gd name="connsiteX0" fmla="*/ 0 w 868340"/>
                        <a:gd name="connsiteY0" fmla="*/ 144726 h 5257800"/>
                        <a:gd name="connsiteX1" fmla="*/ 144726 w 868340"/>
                        <a:gd name="connsiteY1" fmla="*/ 0 h 5257800"/>
                        <a:gd name="connsiteX2" fmla="*/ 723614 w 868340"/>
                        <a:gd name="connsiteY2" fmla="*/ 0 h 5257800"/>
                        <a:gd name="connsiteX3" fmla="*/ 868340 w 868340"/>
                        <a:gd name="connsiteY3" fmla="*/ 144726 h 5257800"/>
                        <a:gd name="connsiteX4" fmla="*/ 868340 w 868340"/>
                        <a:gd name="connsiteY4" fmla="*/ 616719 h 5257800"/>
                        <a:gd name="connsiteX5" fmla="*/ 868340 w 868340"/>
                        <a:gd name="connsiteY5" fmla="*/ 1287446 h 5257800"/>
                        <a:gd name="connsiteX6" fmla="*/ 868340 w 868340"/>
                        <a:gd name="connsiteY6" fmla="*/ 1759439 h 5257800"/>
                        <a:gd name="connsiteX7" fmla="*/ 868340 w 868340"/>
                        <a:gd name="connsiteY7" fmla="*/ 2430166 h 5257800"/>
                        <a:gd name="connsiteX8" fmla="*/ 868340 w 868340"/>
                        <a:gd name="connsiteY8" fmla="*/ 2951843 h 5257800"/>
                        <a:gd name="connsiteX9" fmla="*/ 868340 w 868340"/>
                        <a:gd name="connsiteY9" fmla="*/ 3423836 h 5257800"/>
                        <a:gd name="connsiteX10" fmla="*/ 868340 w 868340"/>
                        <a:gd name="connsiteY10" fmla="*/ 3945512 h 5257800"/>
                        <a:gd name="connsiteX11" fmla="*/ 868340 w 868340"/>
                        <a:gd name="connsiteY11" fmla="*/ 5113074 h 5257800"/>
                        <a:gd name="connsiteX12" fmla="*/ 723614 w 868340"/>
                        <a:gd name="connsiteY12" fmla="*/ 5257800 h 5257800"/>
                        <a:gd name="connsiteX13" fmla="*/ 144726 w 868340"/>
                        <a:gd name="connsiteY13" fmla="*/ 5257800 h 5257800"/>
                        <a:gd name="connsiteX14" fmla="*/ 0 w 868340"/>
                        <a:gd name="connsiteY14" fmla="*/ 5113074 h 5257800"/>
                        <a:gd name="connsiteX15" fmla="*/ 0 w 868340"/>
                        <a:gd name="connsiteY15" fmla="*/ 4641081 h 5257800"/>
                        <a:gd name="connsiteX16" fmla="*/ 0 w 868340"/>
                        <a:gd name="connsiteY16" fmla="*/ 3920670 h 5257800"/>
                        <a:gd name="connsiteX17" fmla="*/ 0 w 868340"/>
                        <a:gd name="connsiteY17" fmla="*/ 3299627 h 5257800"/>
                        <a:gd name="connsiteX18" fmla="*/ 0 w 868340"/>
                        <a:gd name="connsiteY18" fmla="*/ 2579217 h 5257800"/>
                        <a:gd name="connsiteX19" fmla="*/ 0 w 868340"/>
                        <a:gd name="connsiteY19" fmla="*/ 1908490 h 5257800"/>
                        <a:gd name="connsiteX20" fmla="*/ 0 w 868340"/>
                        <a:gd name="connsiteY20" fmla="*/ 1337130 h 5257800"/>
                        <a:gd name="connsiteX21" fmla="*/ 0 w 868340"/>
                        <a:gd name="connsiteY21" fmla="*/ 144726 h 525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8340" h="5257800" fill="none" extrusionOk="0">
                          <a:moveTo>
                            <a:pt x="0" y="144726"/>
                          </a:moveTo>
                          <a:cubicBezTo>
                            <a:pt x="-7779" y="64356"/>
                            <a:pt x="70526" y="4933"/>
                            <a:pt x="144726" y="0"/>
                          </a:cubicBezTo>
                          <a:cubicBezTo>
                            <a:pt x="388379" y="20033"/>
                            <a:pt x="480631" y="-23214"/>
                            <a:pt x="723614" y="0"/>
                          </a:cubicBezTo>
                          <a:cubicBezTo>
                            <a:pt x="813909" y="3627"/>
                            <a:pt x="871466" y="75324"/>
                            <a:pt x="868340" y="144726"/>
                          </a:cubicBezTo>
                          <a:cubicBezTo>
                            <a:pt x="883465" y="327866"/>
                            <a:pt x="881386" y="388207"/>
                            <a:pt x="868340" y="616719"/>
                          </a:cubicBezTo>
                          <a:cubicBezTo>
                            <a:pt x="855294" y="845231"/>
                            <a:pt x="866716" y="1000579"/>
                            <a:pt x="868340" y="1287446"/>
                          </a:cubicBezTo>
                          <a:cubicBezTo>
                            <a:pt x="869964" y="1574313"/>
                            <a:pt x="859122" y="1614713"/>
                            <a:pt x="868340" y="1759439"/>
                          </a:cubicBezTo>
                          <a:cubicBezTo>
                            <a:pt x="877558" y="1904165"/>
                            <a:pt x="857290" y="2171103"/>
                            <a:pt x="868340" y="2430166"/>
                          </a:cubicBezTo>
                          <a:cubicBezTo>
                            <a:pt x="879390" y="2689229"/>
                            <a:pt x="883288" y="2830133"/>
                            <a:pt x="868340" y="2951843"/>
                          </a:cubicBezTo>
                          <a:cubicBezTo>
                            <a:pt x="853392" y="3073553"/>
                            <a:pt x="860347" y="3257794"/>
                            <a:pt x="868340" y="3423836"/>
                          </a:cubicBezTo>
                          <a:cubicBezTo>
                            <a:pt x="876333" y="3589878"/>
                            <a:pt x="866751" y="3821237"/>
                            <a:pt x="868340" y="3945512"/>
                          </a:cubicBezTo>
                          <a:cubicBezTo>
                            <a:pt x="869929" y="4069787"/>
                            <a:pt x="895468" y="4628080"/>
                            <a:pt x="868340" y="5113074"/>
                          </a:cubicBezTo>
                          <a:cubicBezTo>
                            <a:pt x="876623" y="5190812"/>
                            <a:pt x="802392" y="5265783"/>
                            <a:pt x="723614" y="5257800"/>
                          </a:cubicBezTo>
                          <a:cubicBezTo>
                            <a:pt x="480293" y="5267704"/>
                            <a:pt x="423551" y="5247988"/>
                            <a:pt x="144726" y="5257800"/>
                          </a:cubicBezTo>
                          <a:cubicBezTo>
                            <a:pt x="68935" y="5267916"/>
                            <a:pt x="12707" y="5205574"/>
                            <a:pt x="0" y="5113074"/>
                          </a:cubicBezTo>
                          <a:cubicBezTo>
                            <a:pt x="19300" y="4972236"/>
                            <a:pt x="-8280" y="4852288"/>
                            <a:pt x="0" y="4641081"/>
                          </a:cubicBezTo>
                          <a:cubicBezTo>
                            <a:pt x="8280" y="4429874"/>
                            <a:pt x="-13633" y="4189243"/>
                            <a:pt x="0" y="3920670"/>
                          </a:cubicBezTo>
                          <a:cubicBezTo>
                            <a:pt x="13633" y="3652097"/>
                            <a:pt x="17399" y="3491417"/>
                            <a:pt x="0" y="3299627"/>
                          </a:cubicBezTo>
                          <a:cubicBezTo>
                            <a:pt x="-17399" y="3107837"/>
                            <a:pt x="-5831" y="2751906"/>
                            <a:pt x="0" y="2579217"/>
                          </a:cubicBezTo>
                          <a:cubicBezTo>
                            <a:pt x="5831" y="2406528"/>
                            <a:pt x="21898" y="2086348"/>
                            <a:pt x="0" y="1908490"/>
                          </a:cubicBezTo>
                          <a:cubicBezTo>
                            <a:pt x="-21898" y="1730632"/>
                            <a:pt x="-9809" y="1540501"/>
                            <a:pt x="0" y="1337130"/>
                          </a:cubicBezTo>
                          <a:cubicBezTo>
                            <a:pt x="9809" y="1133759"/>
                            <a:pt x="17399" y="448409"/>
                            <a:pt x="0" y="144726"/>
                          </a:cubicBezTo>
                          <a:close/>
                        </a:path>
                        <a:path w="868340" h="5257800" stroke="0" extrusionOk="0">
                          <a:moveTo>
                            <a:pt x="0" y="144726"/>
                          </a:moveTo>
                          <a:cubicBezTo>
                            <a:pt x="-14978" y="55557"/>
                            <a:pt x="52203" y="4726"/>
                            <a:pt x="144726" y="0"/>
                          </a:cubicBezTo>
                          <a:cubicBezTo>
                            <a:pt x="262815" y="-10820"/>
                            <a:pt x="522615" y="15610"/>
                            <a:pt x="723614" y="0"/>
                          </a:cubicBezTo>
                          <a:cubicBezTo>
                            <a:pt x="792185" y="-8640"/>
                            <a:pt x="865137" y="71369"/>
                            <a:pt x="868340" y="144726"/>
                          </a:cubicBezTo>
                          <a:cubicBezTo>
                            <a:pt x="890835" y="304604"/>
                            <a:pt x="856316" y="539060"/>
                            <a:pt x="868340" y="765770"/>
                          </a:cubicBezTo>
                          <a:cubicBezTo>
                            <a:pt x="880364" y="992480"/>
                            <a:pt x="885013" y="1112330"/>
                            <a:pt x="868340" y="1337130"/>
                          </a:cubicBezTo>
                          <a:cubicBezTo>
                            <a:pt x="851667" y="1561930"/>
                            <a:pt x="834723" y="1889790"/>
                            <a:pt x="868340" y="2057540"/>
                          </a:cubicBezTo>
                          <a:cubicBezTo>
                            <a:pt x="901958" y="2225290"/>
                            <a:pt x="890296" y="2348634"/>
                            <a:pt x="868340" y="2579217"/>
                          </a:cubicBezTo>
                          <a:cubicBezTo>
                            <a:pt x="846384" y="2809800"/>
                            <a:pt x="836045" y="3041319"/>
                            <a:pt x="868340" y="3299627"/>
                          </a:cubicBezTo>
                          <a:cubicBezTo>
                            <a:pt x="900636" y="3557935"/>
                            <a:pt x="871673" y="3665744"/>
                            <a:pt x="868340" y="3771620"/>
                          </a:cubicBezTo>
                          <a:cubicBezTo>
                            <a:pt x="865007" y="3877496"/>
                            <a:pt x="869901" y="4227666"/>
                            <a:pt x="868340" y="4392664"/>
                          </a:cubicBezTo>
                          <a:cubicBezTo>
                            <a:pt x="866779" y="4557662"/>
                            <a:pt x="869259" y="4782431"/>
                            <a:pt x="868340" y="5113074"/>
                          </a:cubicBezTo>
                          <a:cubicBezTo>
                            <a:pt x="879418" y="5182057"/>
                            <a:pt x="812311" y="5252147"/>
                            <a:pt x="723614" y="5257800"/>
                          </a:cubicBezTo>
                          <a:cubicBezTo>
                            <a:pt x="436883" y="5245382"/>
                            <a:pt x="383412" y="5258955"/>
                            <a:pt x="144726" y="5257800"/>
                          </a:cubicBezTo>
                          <a:cubicBezTo>
                            <a:pt x="60062" y="5258577"/>
                            <a:pt x="-8469" y="5187161"/>
                            <a:pt x="0" y="5113074"/>
                          </a:cubicBezTo>
                          <a:cubicBezTo>
                            <a:pt x="-238" y="4922244"/>
                            <a:pt x="-1898" y="4746123"/>
                            <a:pt x="0" y="4442347"/>
                          </a:cubicBezTo>
                          <a:cubicBezTo>
                            <a:pt x="1898" y="4138571"/>
                            <a:pt x="15132" y="3982687"/>
                            <a:pt x="0" y="3821304"/>
                          </a:cubicBezTo>
                          <a:cubicBezTo>
                            <a:pt x="-15132" y="3659921"/>
                            <a:pt x="-13512" y="3457794"/>
                            <a:pt x="0" y="3349310"/>
                          </a:cubicBezTo>
                          <a:cubicBezTo>
                            <a:pt x="13512" y="3240826"/>
                            <a:pt x="-22942" y="3022989"/>
                            <a:pt x="0" y="2827634"/>
                          </a:cubicBezTo>
                          <a:cubicBezTo>
                            <a:pt x="22942" y="2632279"/>
                            <a:pt x="20761" y="2434891"/>
                            <a:pt x="0" y="2107223"/>
                          </a:cubicBezTo>
                          <a:cubicBezTo>
                            <a:pt x="-20761" y="1779555"/>
                            <a:pt x="1012" y="1718599"/>
                            <a:pt x="0" y="1486180"/>
                          </a:cubicBezTo>
                          <a:cubicBezTo>
                            <a:pt x="-1012" y="1253761"/>
                            <a:pt x="-2237" y="1161894"/>
                            <a:pt x="0" y="964503"/>
                          </a:cubicBezTo>
                          <a:cubicBezTo>
                            <a:pt x="2237" y="767112"/>
                            <a:pt x="-1463" y="330168"/>
                            <a:pt x="0" y="144726"/>
                          </a:cubicBezTo>
                          <a:close/>
                        </a:path>
                      </a:pathLst>
                    </a:custGeom>
                    <ask:type>
                      <ask:lineSketchNone/>
                    </ask:type>
                  </ask:lineSketchStyleProps>
                </a:ext>
              </a:extLst>
            </a:ln>
            <a:effectLst/>
          </p:spPr>
          <p:txBody>
            <a:bodyPr vert="vert" wrap="square" lIns="24387" tIns="12194" rIns="24387" bIns="12194" numCol="1" rtlCol="0" anchor="t" anchorCtr="0" compatLnSpc="1">
              <a:prstTxWarp prst="textNoShape">
                <a:avLst/>
              </a:prstTxWarp>
            </a:bodyPr>
            <a:lstStyle/>
            <a:p>
              <a:pPr defTabSz="243894" eaLnBrk="0" fontAlgn="base" hangingPunct="0">
                <a:spcBef>
                  <a:spcPct val="0"/>
                </a:spcBef>
                <a:spcAft>
                  <a:spcPct val="0"/>
                </a:spcAft>
              </a:pPr>
              <a:r>
                <a:rPr lang="en-US" sz="1200" b="1" dirty="0">
                  <a:cs typeface="Arial" panose="020B0604020202020204" pitchFamily="34" charset="0"/>
                </a:rPr>
                <a:t>802.11-1997</a:t>
              </a:r>
            </a:p>
          </p:txBody>
        </p:sp>
        <p:sp>
          <p:nvSpPr>
            <p:cNvPr id="118" name="Rectangle: Rounded Corners 117">
              <a:extLst>
                <a:ext uri="{FF2B5EF4-FFF2-40B4-BE49-F238E27FC236}">
                  <a16:creationId xmlns:a16="http://schemas.microsoft.com/office/drawing/2014/main" id="{FB31AC28-3664-475B-95A5-A398C993445E}"/>
                </a:ext>
              </a:extLst>
            </p:cNvPr>
            <p:cNvSpPr/>
            <p:nvPr/>
          </p:nvSpPr>
          <p:spPr bwMode="auto">
            <a:xfrm>
              <a:off x="2524997" y="1943496"/>
              <a:ext cx="390190" cy="1402245"/>
            </a:xfrm>
            <a:prstGeom prst="roundRect">
              <a:avLst/>
            </a:prstGeom>
            <a:solidFill>
              <a:srgbClr val="FFC000">
                <a:alpha val="74000"/>
              </a:srgbClr>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19033472">
                    <a:custGeom>
                      <a:avLst/>
                      <a:gdLst>
                        <a:gd name="connsiteX0" fmla="*/ 0 w 1463040"/>
                        <a:gd name="connsiteY0" fmla="*/ 243845 h 5257800"/>
                        <a:gd name="connsiteX1" fmla="*/ 243845 w 1463040"/>
                        <a:gd name="connsiteY1" fmla="*/ 0 h 5257800"/>
                        <a:gd name="connsiteX2" fmla="*/ 731520 w 1463040"/>
                        <a:gd name="connsiteY2" fmla="*/ 0 h 5257800"/>
                        <a:gd name="connsiteX3" fmla="*/ 1219195 w 1463040"/>
                        <a:gd name="connsiteY3" fmla="*/ 0 h 5257800"/>
                        <a:gd name="connsiteX4" fmla="*/ 1463040 w 1463040"/>
                        <a:gd name="connsiteY4" fmla="*/ 243845 h 5257800"/>
                        <a:gd name="connsiteX5" fmla="*/ 1463040 w 1463040"/>
                        <a:gd name="connsiteY5" fmla="*/ 877588 h 5257800"/>
                        <a:gd name="connsiteX6" fmla="*/ 1463040 w 1463040"/>
                        <a:gd name="connsiteY6" fmla="*/ 1415929 h 5257800"/>
                        <a:gd name="connsiteX7" fmla="*/ 1463040 w 1463040"/>
                        <a:gd name="connsiteY7" fmla="*/ 2145075 h 5257800"/>
                        <a:gd name="connsiteX8" fmla="*/ 1463040 w 1463040"/>
                        <a:gd name="connsiteY8" fmla="*/ 2731117 h 5257800"/>
                        <a:gd name="connsiteX9" fmla="*/ 1463040 w 1463040"/>
                        <a:gd name="connsiteY9" fmla="*/ 3269458 h 5257800"/>
                        <a:gd name="connsiteX10" fmla="*/ 1463040 w 1463040"/>
                        <a:gd name="connsiteY10" fmla="*/ 3855500 h 5257800"/>
                        <a:gd name="connsiteX11" fmla="*/ 1463040 w 1463040"/>
                        <a:gd name="connsiteY11" fmla="*/ 5013955 h 5257800"/>
                        <a:gd name="connsiteX12" fmla="*/ 1219195 w 1463040"/>
                        <a:gd name="connsiteY12" fmla="*/ 5257800 h 5257800"/>
                        <a:gd name="connsiteX13" fmla="*/ 751027 w 1463040"/>
                        <a:gd name="connsiteY13" fmla="*/ 5257800 h 5257800"/>
                        <a:gd name="connsiteX14" fmla="*/ 243845 w 1463040"/>
                        <a:gd name="connsiteY14" fmla="*/ 5257800 h 5257800"/>
                        <a:gd name="connsiteX15" fmla="*/ 0 w 1463040"/>
                        <a:gd name="connsiteY15" fmla="*/ 5013955 h 5257800"/>
                        <a:gd name="connsiteX16" fmla="*/ 0 w 1463040"/>
                        <a:gd name="connsiteY16" fmla="*/ 4475614 h 5257800"/>
                        <a:gd name="connsiteX17" fmla="*/ 0 w 1463040"/>
                        <a:gd name="connsiteY17" fmla="*/ 3794170 h 5257800"/>
                        <a:gd name="connsiteX18" fmla="*/ 0 w 1463040"/>
                        <a:gd name="connsiteY18" fmla="*/ 3017323 h 5257800"/>
                        <a:gd name="connsiteX19" fmla="*/ 0 w 1463040"/>
                        <a:gd name="connsiteY19" fmla="*/ 2288178 h 5257800"/>
                        <a:gd name="connsiteX20" fmla="*/ 0 w 1463040"/>
                        <a:gd name="connsiteY20" fmla="*/ 1654435 h 5257800"/>
                        <a:gd name="connsiteX21" fmla="*/ 0 w 1463040"/>
                        <a:gd name="connsiteY21" fmla="*/ 925289 h 5257800"/>
                        <a:gd name="connsiteX22" fmla="*/ 0 w 1463040"/>
                        <a:gd name="connsiteY22" fmla="*/ 243845 h 525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0" h="5257800" fill="none" extrusionOk="0">
                          <a:moveTo>
                            <a:pt x="0" y="243845"/>
                          </a:moveTo>
                          <a:cubicBezTo>
                            <a:pt x="-11129" y="108543"/>
                            <a:pt x="121631" y="10726"/>
                            <a:pt x="243845" y="0"/>
                          </a:cubicBezTo>
                          <a:cubicBezTo>
                            <a:pt x="373305" y="-18062"/>
                            <a:pt x="525992" y="12764"/>
                            <a:pt x="731520" y="0"/>
                          </a:cubicBezTo>
                          <a:cubicBezTo>
                            <a:pt x="937048" y="-12764"/>
                            <a:pt x="1069626" y="-1705"/>
                            <a:pt x="1219195" y="0"/>
                          </a:cubicBezTo>
                          <a:cubicBezTo>
                            <a:pt x="1352580" y="-26711"/>
                            <a:pt x="1479946" y="119823"/>
                            <a:pt x="1463040" y="243845"/>
                          </a:cubicBezTo>
                          <a:cubicBezTo>
                            <a:pt x="1490837" y="491902"/>
                            <a:pt x="1475912" y="574131"/>
                            <a:pt x="1463040" y="877588"/>
                          </a:cubicBezTo>
                          <a:cubicBezTo>
                            <a:pt x="1450168" y="1181045"/>
                            <a:pt x="1447006" y="1258254"/>
                            <a:pt x="1463040" y="1415929"/>
                          </a:cubicBezTo>
                          <a:cubicBezTo>
                            <a:pt x="1479074" y="1573604"/>
                            <a:pt x="1442814" y="1945825"/>
                            <a:pt x="1463040" y="2145075"/>
                          </a:cubicBezTo>
                          <a:cubicBezTo>
                            <a:pt x="1483266" y="2344325"/>
                            <a:pt x="1456937" y="2573558"/>
                            <a:pt x="1463040" y="2731117"/>
                          </a:cubicBezTo>
                          <a:cubicBezTo>
                            <a:pt x="1469143" y="2888676"/>
                            <a:pt x="1437537" y="3014329"/>
                            <a:pt x="1463040" y="3269458"/>
                          </a:cubicBezTo>
                          <a:cubicBezTo>
                            <a:pt x="1488543" y="3524587"/>
                            <a:pt x="1490495" y="3575197"/>
                            <a:pt x="1463040" y="3855500"/>
                          </a:cubicBezTo>
                          <a:cubicBezTo>
                            <a:pt x="1435585" y="4135803"/>
                            <a:pt x="1518591" y="4749279"/>
                            <a:pt x="1463040" y="5013955"/>
                          </a:cubicBezTo>
                          <a:cubicBezTo>
                            <a:pt x="1492150" y="5140922"/>
                            <a:pt x="1352627" y="5266389"/>
                            <a:pt x="1219195" y="5257800"/>
                          </a:cubicBezTo>
                          <a:cubicBezTo>
                            <a:pt x="1004570" y="5255956"/>
                            <a:pt x="968195" y="5271036"/>
                            <a:pt x="751027" y="5257800"/>
                          </a:cubicBezTo>
                          <a:cubicBezTo>
                            <a:pt x="533859" y="5244564"/>
                            <a:pt x="384423" y="5264207"/>
                            <a:pt x="243845" y="5257800"/>
                          </a:cubicBezTo>
                          <a:cubicBezTo>
                            <a:pt x="81665" y="5261098"/>
                            <a:pt x="20081" y="5169719"/>
                            <a:pt x="0" y="5013955"/>
                          </a:cubicBezTo>
                          <a:cubicBezTo>
                            <a:pt x="-25166" y="4860609"/>
                            <a:pt x="-16070" y="4719616"/>
                            <a:pt x="0" y="4475614"/>
                          </a:cubicBezTo>
                          <a:cubicBezTo>
                            <a:pt x="16070" y="4231612"/>
                            <a:pt x="24847" y="4050958"/>
                            <a:pt x="0" y="3794170"/>
                          </a:cubicBezTo>
                          <a:cubicBezTo>
                            <a:pt x="-24847" y="3537382"/>
                            <a:pt x="10414" y="3185795"/>
                            <a:pt x="0" y="3017323"/>
                          </a:cubicBezTo>
                          <a:cubicBezTo>
                            <a:pt x="-10414" y="2848851"/>
                            <a:pt x="15682" y="2627155"/>
                            <a:pt x="0" y="2288178"/>
                          </a:cubicBezTo>
                          <a:cubicBezTo>
                            <a:pt x="-15682" y="1949202"/>
                            <a:pt x="7024" y="1922338"/>
                            <a:pt x="0" y="1654435"/>
                          </a:cubicBezTo>
                          <a:cubicBezTo>
                            <a:pt x="-7024" y="1386532"/>
                            <a:pt x="36097" y="1117602"/>
                            <a:pt x="0" y="925289"/>
                          </a:cubicBezTo>
                          <a:cubicBezTo>
                            <a:pt x="-36097" y="732976"/>
                            <a:pt x="27711" y="441453"/>
                            <a:pt x="0" y="243845"/>
                          </a:cubicBezTo>
                          <a:close/>
                        </a:path>
                        <a:path w="1463040" h="5257800" stroke="0" extrusionOk="0">
                          <a:moveTo>
                            <a:pt x="0" y="243845"/>
                          </a:moveTo>
                          <a:cubicBezTo>
                            <a:pt x="-28501" y="91593"/>
                            <a:pt x="81329" y="10450"/>
                            <a:pt x="243845" y="0"/>
                          </a:cubicBezTo>
                          <a:cubicBezTo>
                            <a:pt x="375476" y="12582"/>
                            <a:pt x="542681" y="-15251"/>
                            <a:pt x="751027" y="0"/>
                          </a:cubicBezTo>
                          <a:cubicBezTo>
                            <a:pt x="959373" y="15251"/>
                            <a:pt x="1094743" y="-1052"/>
                            <a:pt x="1219195" y="0"/>
                          </a:cubicBezTo>
                          <a:cubicBezTo>
                            <a:pt x="1341928" y="-6532"/>
                            <a:pt x="1473400" y="114123"/>
                            <a:pt x="1463040" y="243845"/>
                          </a:cubicBezTo>
                          <a:cubicBezTo>
                            <a:pt x="1437929" y="432097"/>
                            <a:pt x="1449552" y="619803"/>
                            <a:pt x="1463040" y="829887"/>
                          </a:cubicBezTo>
                          <a:cubicBezTo>
                            <a:pt x="1476528" y="1039971"/>
                            <a:pt x="1484551" y="1227907"/>
                            <a:pt x="1463040" y="1606734"/>
                          </a:cubicBezTo>
                          <a:cubicBezTo>
                            <a:pt x="1441529" y="1985561"/>
                            <a:pt x="1452131" y="1905503"/>
                            <a:pt x="1463040" y="2192776"/>
                          </a:cubicBezTo>
                          <a:cubicBezTo>
                            <a:pt x="1473949" y="2480049"/>
                            <a:pt x="1479954" y="2749858"/>
                            <a:pt x="1463040" y="2969622"/>
                          </a:cubicBezTo>
                          <a:cubicBezTo>
                            <a:pt x="1446126" y="3189386"/>
                            <a:pt x="1442898" y="3283748"/>
                            <a:pt x="1463040" y="3507963"/>
                          </a:cubicBezTo>
                          <a:cubicBezTo>
                            <a:pt x="1483182" y="3732178"/>
                            <a:pt x="1481700" y="3970550"/>
                            <a:pt x="1463040" y="4189407"/>
                          </a:cubicBezTo>
                          <a:cubicBezTo>
                            <a:pt x="1444380" y="4408264"/>
                            <a:pt x="1437990" y="4784254"/>
                            <a:pt x="1463040" y="5013955"/>
                          </a:cubicBezTo>
                          <a:cubicBezTo>
                            <a:pt x="1474446" y="5137356"/>
                            <a:pt x="1364013" y="5251258"/>
                            <a:pt x="1219195" y="5257800"/>
                          </a:cubicBezTo>
                          <a:cubicBezTo>
                            <a:pt x="1089444" y="5277635"/>
                            <a:pt x="956748" y="5246103"/>
                            <a:pt x="731520" y="5257800"/>
                          </a:cubicBezTo>
                          <a:cubicBezTo>
                            <a:pt x="506293" y="5269497"/>
                            <a:pt x="471431" y="5254578"/>
                            <a:pt x="243845" y="5257800"/>
                          </a:cubicBezTo>
                          <a:cubicBezTo>
                            <a:pt x="96764" y="5246108"/>
                            <a:pt x="-5414" y="5140533"/>
                            <a:pt x="0" y="5013955"/>
                          </a:cubicBezTo>
                          <a:cubicBezTo>
                            <a:pt x="4995" y="4852164"/>
                            <a:pt x="3219" y="4442464"/>
                            <a:pt x="0" y="4284810"/>
                          </a:cubicBezTo>
                          <a:cubicBezTo>
                            <a:pt x="-3219" y="4127157"/>
                            <a:pt x="-26014" y="3999838"/>
                            <a:pt x="0" y="3746469"/>
                          </a:cubicBezTo>
                          <a:cubicBezTo>
                            <a:pt x="26014" y="3493100"/>
                            <a:pt x="21085" y="3294719"/>
                            <a:pt x="0" y="3160427"/>
                          </a:cubicBezTo>
                          <a:cubicBezTo>
                            <a:pt x="-21085" y="3026135"/>
                            <a:pt x="36762" y="2712971"/>
                            <a:pt x="0" y="2383580"/>
                          </a:cubicBezTo>
                          <a:cubicBezTo>
                            <a:pt x="-36762" y="2054189"/>
                            <a:pt x="21810" y="1972184"/>
                            <a:pt x="0" y="1702136"/>
                          </a:cubicBezTo>
                          <a:cubicBezTo>
                            <a:pt x="-21810" y="1432088"/>
                            <a:pt x="-26744" y="1274826"/>
                            <a:pt x="0" y="1116094"/>
                          </a:cubicBezTo>
                          <a:cubicBezTo>
                            <a:pt x="26744" y="957362"/>
                            <a:pt x="-34051" y="533753"/>
                            <a:pt x="0" y="243845"/>
                          </a:cubicBezTo>
                          <a:close/>
                        </a:path>
                      </a:pathLst>
                    </a:custGeom>
                    <ask:type>
                      <ask:lineSketchNone/>
                    </ask:type>
                  </ask:lineSketchStyleProps>
                </a:ext>
              </a:extLst>
            </a:ln>
            <a:effectLst/>
          </p:spPr>
          <p:txBody>
            <a:bodyPr vert="horz" wrap="square" lIns="24387" tIns="12194" rIns="24387" bIns="12194"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802.11-2007</a:t>
              </a:r>
            </a:p>
          </p:txBody>
        </p:sp>
        <p:sp>
          <p:nvSpPr>
            <p:cNvPr id="119" name="Rectangle 118">
              <a:extLst>
                <a:ext uri="{FF2B5EF4-FFF2-40B4-BE49-F238E27FC236}">
                  <a16:creationId xmlns:a16="http://schemas.microsoft.com/office/drawing/2014/main" id="{EA244930-82A5-4A9D-B285-5D155D773B8A}"/>
                </a:ext>
              </a:extLst>
            </p:cNvPr>
            <p:cNvSpPr/>
            <p:nvPr/>
          </p:nvSpPr>
          <p:spPr bwMode="auto">
            <a:xfrm>
              <a:off x="2600138" y="2099658"/>
              <a:ext cx="229119" cy="113629"/>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70277041">
                    <a:custGeom>
                      <a:avLst/>
                      <a:gdLst>
                        <a:gd name="connsiteX0" fmla="*/ 0 w 859094"/>
                        <a:gd name="connsiteY0" fmla="*/ 0 h 426058"/>
                        <a:gd name="connsiteX1" fmla="*/ 446729 w 859094"/>
                        <a:gd name="connsiteY1" fmla="*/ 0 h 426058"/>
                        <a:gd name="connsiteX2" fmla="*/ 859094 w 859094"/>
                        <a:gd name="connsiteY2" fmla="*/ 0 h 426058"/>
                        <a:gd name="connsiteX3" fmla="*/ 859094 w 859094"/>
                        <a:gd name="connsiteY3" fmla="*/ 426058 h 426058"/>
                        <a:gd name="connsiteX4" fmla="*/ 412365 w 859094"/>
                        <a:gd name="connsiteY4" fmla="*/ 426058 h 426058"/>
                        <a:gd name="connsiteX5" fmla="*/ 0 w 859094"/>
                        <a:gd name="connsiteY5" fmla="*/ 426058 h 426058"/>
                        <a:gd name="connsiteX6" fmla="*/ 0 w 859094"/>
                        <a:gd name="connsiteY6" fmla="*/ 0 h 42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094" h="426058" fill="none" extrusionOk="0">
                          <a:moveTo>
                            <a:pt x="0" y="0"/>
                          </a:moveTo>
                          <a:cubicBezTo>
                            <a:pt x="169184" y="-25399"/>
                            <a:pt x="255502" y="31482"/>
                            <a:pt x="446729" y="0"/>
                          </a:cubicBezTo>
                          <a:cubicBezTo>
                            <a:pt x="637956" y="-31482"/>
                            <a:pt x="703280" y="10856"/>
                            <a:pt x="859094" y="0"/>
                          </a:cubicBezTo>
                          <a:cubicBezTo>
                            <a:pt x="859404" y="161020"/>
                            <a:pt x="833595" y="300981"/>
                            <a:pt x="859094" y="426058"/>
                          </a:cubicBezTo>
                          <a:cubicBezTo>
                            <a:pt x="701757" y="447227"/>
                            <a:pt x="519223" y="424845"/>
                            <a:pt x="412365" y="426058"/>
                          </a:cubicBezTo>
                          <a:cubicBezTo>
                            <a:pt x="305507" y="427271"/>
                            <a:pt x="119448" y="392278"/>
                            <a:pt x="0" y="426058"/>
                          </a:cubicBezTo>
                          <a:cubicBezTo>
                            <a:pt x="-18488" y="217476"/>
                            <a:pt x="1245" y="208649"/>
                            <a:pt x="0" y="0"/>
                          </a:cubicBezTo>
                          <a:close/>
                        </a:path>
                        <a:path w="859094" h="426058" stroke="0" extrusionOk="0">
                          <a:moveTo>
                            <a:pt x="0" y="0"/>
                          </a:moveTo>
                          <a:cubicBezTo>
                            <a:pt x="198809" y="-14972"/>
                            <a:pt x="299956" y="46101"/>
                            <a:pt x="429547" y="0"/>
                          </a:cubicBezTo>
                          <a:cubicBezTo>
                            <a:pt x="559138" y="-46101"/>
                            <a:pt x="674987" y="17904"/>
                            <a:pt x="859094" y="0"/>
                          </a:cubicBezTo>
                          <a:cubicBezTo>
                            <a:pt x="880944" y="168490"/>
                            <a:pt x="815372" y="293778"/>
                            <a:pt x="859094" y="426058"/>
                          </a:cubicBezTo>
                          <a:cubicBezTo>
                            <a:pt x="704162" y="472638"/>
                            <a:pt x="534077" y="405596"/>
                            <a:pt x="420956" y="426058"/>
                          </a:cubicBezTo>
                          <a:cubicBezTo>
                            <a:pt x="307835" y="446520"/>
                            <a:pt x="188495" y="425226"/>
                            <a:pt x="0" y="426058"/>
                          </a:cubicBezTo>
                          <a:cubicBezTo>
                            <a:pt x="-22039" y="270506"/>
                            <a:pt x="30056" y="96228"/>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11e</a:t>
              </a:r>
            </a:p>
            <a:p>
              <a:pPr algn="ctr" defTabSz="243894" eaLnBrk="0" fontAlgn="base" hangingPunct="0">
                <a:spcBef>
                  <a:spcPct val="0"/>
                </a:spcBef>
                <a:spcAft>
                  <a:spcPct val="0"/>
                </a:spcAft>
              </a:pPr>
              <a:r>
                <a:rPr lang="en-US" sz="1200" dirty="0">
                  <a:cs typeface="Arial" panose="020B0604020202020204" pitchFamily="34" charset="0"/>
                </a:rPr>
                <a:t>QoS</a:t>
              </a:r>
              <a:endParaRPr lang="en-US" sz="1200" b="1" dirty="0">
                <a:cs typeface="Arial" panose="020B0604020202020204" pitchFamily="34" charset="0"/>
              </a:endParaRPr>
            </a:p>
          </p:txBody>
        </p:sp>
        <p:sp>
          <p:nvSpPr>
            <p:cNvPr id="120" name="Rectangle 119">
              <a:extLst>
                <a:ext uri="{FF2B5EF4-FFF2-40B4-BE49-F238E27FC236}">
                  <a16:creationId xmlns:a16="http://schemas.microsoft.com/office/drawing/2014/main" id="{8A6502CA-871C-4B1E-9073-49D509A529C7}"/>
                </a:ext>
              </a:extLst>
            </p:cNvPr>
            <p:cNvSpPr/>
            <p:nvPr/>
          </p:nvSpPr>
          <p:spPr bwMode="auto">
            <a:xfrm>
              <a:off x="2600138" y="2229898"/>
              <a:ext cx="229119" cy="113629"/>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70277041">
                    <a:custGeom>
                      <a:avLst/>
                      <a:gdLst>
                        <a:gd name="connsiteX0" fmla="*/ 0 w 859094"/>
                        <a:gd name="connsiteY0" fmla="*/ 0 h 426058"/>
                        <a:gd name="connsiteX1" fmla="*/ 446729 w 859094"/>
                        <a:gd name="connsiteY1" fmla="*/ 0 h 426058"/>
                        <a:gd name="connsiteX2" fmla="*/ 859094 w 859094"/>
                        <a:gd name="connsiteY2" fmla="*/ 0 h 426058"/>
                        <a:gd name="connsiteX3" fmla="*/ 859094 w 859094"/>
                        <a:gd name="connsiteY3" fmla="*/ 426058 h 426058"/>
                        <a:gd name="connsiteX4" fmla="*/ 412365 w 859094"/>
                        <a:gd name="connsiteY4" fmla="*/ 426058 h 426058"/>
                        <a:gd name="connsiteX5" fmla="*/ 0 w 859094"/>
                        <a:gd name="connsiteY5" fmla="*/ 426058 h 426058"/>
                        <a:gd name="connsiteX6" fmla="*/ 0 w 859094"/>
                        <a:gd name="connsiteY6" fmla="*/ 0 h 42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094" h="426058" fill="none" extrusionOk="0">
                          <a:moveTo>
                            <a:pt x="0" y="0"/>
                          </a:moveTo>
                          <a:cubicBezTo>
                            <a:pt x="169184" y="-25399"/>
                            <a:pt x="255502" y="31482"/>
                            <a:pt x="446729" y="0"/>
                          </a:cubicBezTo>
                          <a:cubicBezTo>
                            <a:pt x="637956" y="-31482"/>
                            <a:pt x="703280" y="10856"/>
                            <a:pt x="859094" y="0"/>
                          </a:cubicBezTo>
                          <a:cubicBezTo>
                            <a:pt x="859404" y="161020"/>
                            <a:pt x="833595" y="300981"/>
                            <a:pt x="859094" y="426058"/>
                          </a:cubicBezTo>
                          <a:cubicBezTo>
                            <a:pt x="701757" y="447227"/>
                            <a:pt x="519223" y="424845"/>
                            <a:pt x="412365" y="426058"/>
                          </a:cubicBezTo>
                          <a:cubicBezTo>
                            <a:pt x="305507" y="427271"/>
                            <a:pt x="119448" y="392278"/>
                            <a:pt x="0" y="426058"/>
                          </a:cubicBezTo>
                          <a:cubicBezTo>
                            <a:pt x="-18488" y="217476"/>
                            <a:pt x="1245" y="208649"/>
                            <a:pt x="0" y="0"/>
                          </a:cubicBezTo>
                          <a:close/>
                        </a:path>
                        <a:path w="859094" h="426058" stroke="0" extrusionOk="0">
                          <a:moveTo>
                            <a:pt x="0" y="0"/>
                          </a:moveTo>
                          <a:cubicBezTo>
                            <a:pt x="198809" y="-14972"/>
                            <a:pt x="299956" y="46101"/>
                            <a:pt x="429547" y="0"/>
                          </a:cubicBezTo>
                          <a:cubicBezTo>
                            <a:pt x="559138" y="-46101"/>
                            <a:pt x="674987" y="17904"/>
                            <a:pt x="859094" y="0"/>
                          </a:cubicBezTo>
                          <a:cubicBezTo>
                            <a:pt x="880944" y="168490"/>
                            <a:pt x="815372" y="293778"/>
                            <a:pt x="859094" y="426058"/>
                          </a:cubicBezTo>
                          <a:cubicBezTo>
                            <a:pt x="704162" y="472638"/>
                            <a:pt x="534077" y="405596"/>
                            <a:pt x="420956" y="426058"/>
                          </a:cubicBezTo>
                          <a:cubicBezTo>
                            <a:pt x="307835" y="446520"/>
                            <a:pt x="188495" y="425226"/>
                            <a:pt x="0" y="426058"/>
                          </a:cubicBezTo>
                          <a:cubicBezTo>
                            <a:pt x="-22039" y="270506"/>
                            <a:pt x="30056" y="96228"/>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11h</a:t>
              </a:r>
            </a:p>
            <a:p>
              <a:pPr algn="ctr" defTabSz="243894" eaLnBrk="0" fontAlgn="base" hangingPunct="0">
                <a:spcBef>
                  <a:spcPct val="0"/>
                </a:spcBef>
                <a:spcAft>
                  <a:spcPct val="0"/>
                </a:spcAft>
              </a:pPr>
              <a:r>
                <a:rPr lang="en-US" sz="1200" dirty="0">
                  <a:cs typeface="Arial" panose="020B0604020202020204" pitchFamily="34" charset="0"/>
                </a:rPr>
                <a:t>DFS &amp; TPC</a:t>
              </a:r>
              <a:endParaRPr lang="en-US" sz="1200" b="1" dirty="0">
                <a:cs typeface="Arial" panose="020B0604020202020204" pitchFamily="34" charset="0"/>
              </a:endParaRPr>
            </a:p>
          </p:txBody>
        </p:sp>
        <p:sp>
          <p:nvSpPr>
            <p:cNvPr id="121" name="Rectangle 120">
              <a:extLst>
                <a:ext uri="{FF2B5EF4-FFF2-40B4-BE49-F238E27FC236}">
                  <a16:creationId xmlns:a16="http://schemas.microsoft.com/office/drawing/2014/main" id="{FD0A2E39-8862-469E-9727-ACC449C5A51E}"/>
                </a:ext>
              </a:extLst>
            </p:cNvPr>
            <p:cNvSpPr/>
            <p:nvPr/>
          </p:nvSpPr>
          <p:spPr bwMode="auto">
            <a:xfrm>
              <a:off x="2600714" y="2363849"/>
              <a:ext cx="229119" cy="113629"/>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70277041">
                    <a:custGeom>
                      <a:avLst/>
                      <a:gdLst>
                        <a:gd name="connsiteX0" fmla="*/ 0 w 859094"/>
                        <a:gd name="connsiteY0" fmla="*/ 0 h 426058"/>
                        <a:gd name="connsiteX1" fmla="*/ 446729 w 859094"/>
                        <a:gd name="connsiteY1" fmla="*/ 0 h 426058"/>
                        <a:gd name="connsiteX2" fmla="*/ 859094 w 859094"/>
                        <a:gd name="connsiteY2" fmla="*/ 0 h 426058"/>
                        <a:gd name="connsiteX3" fmla="*/ 859094 w 859094"/>
                        <a:gd name="connsiteY3" fmla="*/ 426058 h 426058"/>
                        <a:gd name="connsiteX4" fmla="*/ 412365 w 859094"/>
                        <a:gd name="connsiteY4" fmla="*/ 426058 h 426058"/>
                        <a:gd name="connsiteX5" fmla="*/ 0 w 859094"/>
                        <a:gd name="connsiteY5" fmla="*/ 426058 h 426058"/>
                        <a:gd name="connsiteX6" fmla="*/ 0 w 859094"/>
                        <a:gd name="connsiteY6" fmla="*/ 0 h 42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094" h="426058" fill="none" extrusionOk="0">
                          <a:moveTo>
                            <a:pt x="0" y="0"/>
                          </a:moveTo>
                          <a:cubicBezTo>
                            <a:pt x="169184" y="-25399"/>
                            <a:pt x="255502" y="31482"/>
                            <a:pt x="446729" y="0"/>
                          </a:cubicBezTo>
                          <a:cubicBezTo>
                            <a:pt x="637956" y="-31482"/>
                            <a:pt x="703280" y="10856"/>
                            <a:pt x="859094" y="0"/>
                          </a:cubicBezTo>
                          <a:cubicBezTo>
                            <a:pt x="859404" y="161020"/>
                            <a:pt x="833595" y="300981"/>
                            <a:pt x="859094" y="426058"/>
                          </a:cubicBezTo>
                          <a:cubicBezTo>
                            <a:pt x="701757" y="447227"/>
                            <a:pt x="519223" y="424845"/>
                            <a:pt x="412365" y="426058"/>
                          </a:cubicBezTo>
                          <a:cubicBezTo>
                            <a:pt x="305507" y="427271"/>
                            <a:pt x="119448" y="392278"/>
                            <a:pt x="0" y="426058"/>
                          </a:cubicBezTo>
                          <a:cubicBezTo>
                            <a:pt x="-18488" y="217476"/>
                            <a:pt x="1245" y="208649"/>
                            <a:pt x="0" y="0"/>
                          </a:cubicBezTo>
                          <a:close/>
                        </a:path>
                        <a:path w="859094" h="426058" stroke="0" extrusionOk="0">
                          <a:moveTo>
                            <a:pt x="0" y="0"/>
                          </a:moveTo>
                          <a:cubicBezTo>
                            <a:pt x="198809" y="-14972"/>
                            <a:pt x="299956" y="46101"/>
                            <a:pt x="429547" y="0"/>
                          </a:cubicBezTo>
                          <a:cubicBezTo>
                            <a:pt x="559138" y="-46101"/>
                            <a:pt x="674987" y="17904"/>
                            <a:pt x="859094" y="0"/>
                          </a:cubicBezTo>
                          <a:cubicBezTo>
                            <a:pt x="880944" y="168490"/>
                            <a:pt x="815372" y="293778"/>
                            <a:pt x="859094" y="426058"/>
                          </a:cubicBezTo>
                          <a:cubicBezTo>
                            <a:pt x="704162" y="472638"/>
                            <a:pt x="534077" y="405596"/>
                            <a:pt x="420956" y="426058"/>
                          </a:cubicBezTo>
                          <a:cubicBezTo>
                            <a:pt x="307835" y="446520"/>
                            <a:pt x="188495" y="425226"/>
                            <a:pt x="0" y="426058"/>
                          </a:cubicBezTo>
                          <a:cubicBezTo>
                            <a:pt x="-22039" y="270506"/>
                            <a:pt x="30056" y="96228"/>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11i</a:t>
              </a:r>
            </a:p>
            <a:p>
              <a:pPr algn="ctr" defTabSz="243894" eaLnBrk="0" fontAlgn="base" hangingPunct="0">
                <a:spcBef>
                  <a:spcPct val="0"/>
                </a:spcBef>
                <a:spcAft>
                  <a:spcPct val="0"/>
                </a:spcAft>
              </a:pPr>
              <a:r>
                <a:rPr lang="en-US" sz="1200" dirty="0">
                  <a:cs typeface="Arial" panose="020B0604020202020204" pitchFamily="34" charset="0"/>
                </a:rPr>
                <a:t>Security</a:t>
              </a:r>
              <a:endParaRPr lang="en-US" sz="1200" b="1" dirty="0">
                <a:cs typeface="Arial" panose="020B0604020202020204" pitchFamily="34" charset="0"/>
              </a:endParaRPr>
            </a:p>
          </p:txBody>
        </p:sp>
        <p:sp>
          <p:nvSpPr>
            <p:cNvPr id="122" name="Rectangle 121">
              <a:extLst>
                <a:ext uri="{FF2B5EF4-FFF2-40B4-BE49-F238E27FC236}">
                  <a16:creationId xmlns:a16="http://schemas.microsoft.com/office/drawing/2014/main" id="{45B3B66F-A929-44EF-B6C6-037EC5AE68B1}"/>
                </a:ext>
              </a:extLst>
            </p:cNvPr>
            <p:cNvSpPr/>
            <p:nvPr/>
          </p:nvSpPr>
          <p:spPr bwMode="auto">
            <a:xfrm>
              <a:off x="2598806" y="2502398"/>
              <a:ext cx="229119" cy="113629"/>
            </a:xfrm>
            <a:prstGeom prst="rect">
              <a:avLst/>
            </a:prstGeom>
            <a:solidFill>
              <a:schemeClr val="accent1">
                <a:lumMod val="40000"/>
                <a:lumOff val="60000"/>
                <a:alpha val="50000"/>
              </a:schemeClr>
            </a:solidFill>
            <a:ln w="12700" cap="flat" cmpd="sng" algn="ctr">
              <a:solidFill>
                <a:schemeClr val="tx1">
                  <a:alpha val="50000"/>
                </a:schemeClr>
              </a:solidFill>
              <a:prstDash val="solid"/>
              <a:round/>
              <a:headEnd type="none" w="sm" len="sm"/>
              <a:tailEnd type="none" w="sm" len="sm"/>
              <a:extLst>
                <a:ext uri="{C807C97D-BFC1-408E-A445-0C87EB9F89A2}">
                  <ask:lineSketchStyleProps xmlns:ask="http://schemas.microsoft.com/office/drawing/2018/sketchyshapes" xmlns="" sd="1270277041">
                    <a:custGeom>
                      <a:avLst/>
                      <a:gdLst>
                        <a:gd name="connsiteX0" fmla="*/ 0 w 859094"/>
                        <a:gd name="connsiteY0" fmla="*/ 0 h 426058"/>
                        <a:gd name="connsiteX1" fmla="*/ 446729 w 859094"/>
                        <a:gd name="connsiteY1" fmla="*/ 0 h 426058"/>
                        <a:gd name="connsiteX2" fmla="*/ 859094 w 859094"/>
                        <a:gd name="connsiteY2" fmla="*/ 0 h 426058"/>
                        <a:gd name="connsiteX3" fmla="*/ 859094 w 859094"/>
                        <a:gd name="connsiteY3" fmla="*/ 426058 h 426058"/>
                        <a:gd name="connsiteX4" fmla="*/ 412365 w 859094"/>
                        <a:gd name="connsiteY4" fmla="*/ 426058 h 426058"/>
                        <a:gd name="connsiteX5" fmla="*/ 0 w 859094"/>
                        <a:gd name="connsiteY5" fmla="*/ 426058 h 426058"/>
                        <a:gd name="connsiteX6" fmla="*/ 0 w 859094"/>
                        <a:gd name="connsiteY6" fmla="*/ 0 h 42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094" h="426058" fill="none" extrusionOk="0">
                          <a:moveTo>
                            <a:pt x="0" y="0"/>
                          </a:moveTo>
                          <a:cubicBezTo>
                            <a:pt x="169184" y="-25399"/>
                            <a:pt x="255502" y="31482"/>
                            <a:pt x="446729" y="0"/>
                          </a:cubicBezTo>
                          <a:cubicBezTo>
                            <a:pt x="637956" y="-31482"/>
                            <a:pt x="703280" y="10856"/>
                            <a:pt x="859094" y="0"/>
                          </a:cubicBezTo>
                          <a:cubicBezTo>
                            <a:pt x="859404" y="161020"/>
                            <a:pt x="833595" y="300981"/>
                            <a:pt x="859094" y="426058"/>
                          </a:cubicBezTo>
                          <a:cubicBezTo>
                            <a:pt x="701757" y="447227"/>
                            <a:pt x="519223" y="424845"/>
                            <a:pt x="412365" y="426058"/>
                          </a:cubicBezTo>
                          <a:cubicBezTo>
                            <a:pt x="305507" y="427271"/>
                            <a:pt x="119448" y="392278"/>
                            <a:pt x="0" y="426058"/>
                          </a:cubicBezTo>
                          <a:cubicBezTo>
                            <a:pt x="-18488" y="217476"/>
                            <a:pt x="1245" y="208649"/>
                            <a:pt x="0" y="0"/>
                          </a:cubicBezTo>
                          <a:close/>
                        </a:path>
                        <a:path w="859094" h="426058" stroke="0" extrusionOk="0">
                          <a:moveTo>
                            <a:pt x="0" y="0"/>
                          </a:moveTo>
                          <a:cubicBezTo>
                            <a:pt x="198809" y="-14972"/>
                            <a:pt x="299956" y="46101"/>
                            <a:pt x="429547" y="0"/>
                          </a:cubicBezTo>
                          <a:cubicBezTo>
                            <a:pt x="559138" y="-46101"/>
                            <a:pt x="674987" y="17904"/>
                            <a:pt x="859094" y="0"/>
                          </a:cubicBezTo>
                          <a:cubicBezTo>
                            <a:pt x="880944" y="168490"/>
                            <a:pt x="815372" y="293778"/>
                            <a:pt x="859094" y="426058"/>
                          </a:cubicBezTo>
                          <a:cubicBezTo>
                            <a:pt x="704162" y="472638"/>
                            <a:pt x="534077" y="405596"/>
                            <a:pt x="420956" y="426058"/>
                          </a:cubicBezTo>
                          <a:cubicBezTo>
                            <a:pt x="307835" y="446520"/>
                            <a:pt x="188495" y="425226"/>
                            <a:pt x="0" y="426058"/>
                          </a:cubicBezTo>
                          <a:cubicBezTo>
                            <a:pt x="-22039" y="270506"/>
                            <a:pt x="30056" y="96228"/>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solidFill>
                    <a:schemeClr val="tx1">
                      <a:alpha val="50000"/>
                    </a:schemeClr>
                  </a:solidFill>
                  <a:cs typeface="Arial" panose="020B0604020202020204" pitchFamily="34" charset="0"/>
                </a:rPr>
                <a:t>11f</a:t>
              </a:r>
            </a:p>
            <a:p>
              <a:pPr algn="ctr" defTabSz="243894" eaLnBrk="0" fontAlgn="base" hangingPunct="0">
                <a:spcBef>
                  <a:spcPct val="0"/>
                </a:spcBef>
                <a:spcAft>
                  <a:spcPct val="0"/>
                </a:spcAft>
              </a:pPr>
              <a:r>
                <a:rPr lang="en-US" sz="1200" dirty="0">
                  <a:solidFill>
                    <a:schemeClr val="tx1">
                      <a:alpha val="50000"/>
                    </a:schemeClr>
                  </a:solidFill>
                  <a:cs typeface="Arial" panose="020B0604020202020204" pitchFamily="34" charset="0"/>
                </a:rPr>
                <a:t>Inter AP</a:t>
              </a:r>
              <a:endParaRPr lang="en-US" sz="1200" b="1" dirty="0">
                <a:solidFill>
                  <a:schemeClr val="tx1">
                    <a:alpha val="50000"/>
                  </a:schemeClr>
                </a:solidFill>
                <a:cs typeface="Arial" panose="020B0604020202020204" pitchFamily="34" charset="0"/>
              </a:endParaRPr>
            </a:p>
          </p:txBody>
        </p:sp>
        <p:sp>
          <p:nvSpPr>
            <p:cNvPr id="123" name="Rectangle 122">
              <a:extLst>
                <a:ext uri="{FF2B5EF4-FFF2-40B4-BE49-F238E27FC236}">
                  <a16:creationId xmlns:a16="http://schemas.microsoft.com/office/drawing/2014/main" id="{0A9CCA54-AC49-4264-AB36-AC7775FB8280}"/>
                </a:ext>
              </a:extLst>
            </p:cNvPr>
            <p:cNvSpPr/>
            <p:nvPr/>
          </p:nvSpPr>
          <p:spPr bwMode="auto">
            <a:xfrm>
              <a:off x="2552925" y="3165545"/>
              <a:ext cx="345481" cy="145389"/>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70277041">
                    <a:custGeom>
                      <a:avLst/>
                      <a:gdLst>
                        <a:gd name="connsiteX0" fmla="*/ 0 w 1295400"/>
                        <a:gd name="connsiteY0" fmla="*/ 0 h 545146"/>
                        <a:gd name="connsiteX1" fmla="*/ 431800 w 1295400"/>
                        <a:gd name="connsiteY1" fmla="*/ 0 h 545146"/>
                        <a:gd name="connsiteX2" fmla="*/ 863600 w 1295400"/>
                        <a:gd name="connsiteY2" fmla="*/ 0 h 545146"/>
                        <a:gd name="connsiteX3" fmla="*/ 1295400 w 1295400"/>
                        <a:gd name="connsiteY3" fmla="*/ 0 h 545146"/>
                        <a:gd name="connsiteX4" fmla="*/ 1295400 w 1295400"/>
                        <a:gd name="connsiteY4" fmla="*/ 545146 h 545146"/>
                        <a:gd name="connsiteX5" fmla="*/ 876554 w 1295400"/>
                        <a:gd name="connsiteY5" fmla="*/ 545146 h 545146"/>
                        <a:gd name="connsiteX6" fmla="*/ 444754 w 1295400"/>
                        <a:gd name="connsiteY6" fmla="*/ 545146 h 545146"/>
                        <a:gd name="connsiteX7" fmla="*/ 0 w 1295400"/>
                        <a:gd name="connsiteY7" fmla="*/ 545146 h 545146"/>
                        <a:gd name="connsiteX8" fmla="*/ 0 w 1295400"/>
                        <a:gd name="connsiteY8" fmla="*/ 0 h 54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5400" h="545146" fill="none" extrusionOk="0">
                          <a:moveTo>
                            <a:pt x="0" y="0"/>
                          </a:moveTo>
                          <a:cubicBezTo>
                            <a:pt x="166955" y="-30306"/>
                            <a:pt x="219735" y="412"/>
                            <a:pt x="431800" y="0"/>
                          </a:cubicBezTo>
                          <a:cubicBezTo>
                            <a:pt x="643865" y="-412"/>
                            <a:pt x="728137" y="25943"/>
                            <a:pt x="863600" y="0"/>
                          </a:cubicBezTo>
                          <a:cubicBezTo>
                            <a:pt x="999063" y="-25943"/>
                            <a:pt x="1095882" y="4192"/>
                            <a:pt x="1295400" y="0"/>
                          </a:cubicBezTo>
                          <a:cubicBezTo>
                            <a:pt x="1308097" y="181262"/>
                            <a:pt x="1245935" y="344641"/>
                            <a:pt x="1295400" y="545146"/>
                          </a:cubicBezTo>
                          <a:cubicBezTo>
                            <a:pt x="1125602" y="576740"/>
                            <a:pt x="991335" y="516203"/>
                            <a:pt x="876554" y="545146"/>
                          </a:cubicBezTo>
                          <a:cubicBezTo>
                            <a:pt x="761773" y="574089"/>
                            <a:pt x="610585" y="516927"/>
                            <a:pt x="444754" y="545146"/>
                          </a:cubicBezTo>
                          <a:cubicBezTo>
                            <a:pt x="278923" y="573365"/>
                            <a:pt x="107247" y="529801"/>
                            <a:pt x="0" y="545146"/>
                          </a:cubicBezTo>
                          <a:cubicBezTo>
                            <a:pt x="-62565" y="382837"/>
                            <a:pt x="53596" y="272237"/>
                            <a:pt x="0" y="0"/>
                          </a:cubicBezTo>
                          <a:close/>
                        </a:path>
                        <a:path w="1295400" h="545146" stroke="0" extrusionOk="0">
                          <a:moveTo>
                            <a:pt x="0" y="0"/>
                          </a:moveTo>
                          <a:cubicBezTo>
                            <a:pt x="196723" y="-23263"/>
                            <a:pt x="323073" y="21394"/>
                            <a:pt x="431800" y="0"/>
                          </a:cubicBezTo>
                          <a:cubicBezTo>
                            <a:pt x="540527" y="-21394"/>
                            <a:pt x="718478" y="26987"/>
                            <a:pt x="824738" y="0"/>
                          </a:cubicBezTo>
                          <a:cubicBezTo>
                            <a:pt x="930998" y="-26987"/>
                            <a:pt x="1158143" y="55139"/>
                            <a:pt x="1295400" y="0"/>
                          </a:cubicBezTo>
                          <a:cubicBezTo>
                            <a:pt x="1343427" y="115437"/>
                            <a:pt x="1265870" y="276025"/>
                            <a:pt x="1295400" y="545146"/>
                          </a:cubicBezTo>
                          <a:cubicBezTo>
                            <a:pt x="1108672" y="550360"/>
                            <a:pt x="955490" y="500699"/>
                            <a:pt x="850646" y="545146"/>
                          </a:cubicBezTo>
                          <a:cubicBezTo>
                            <a:pt x="745802" y="589593"/>
                            <a:pt x="512852" y="527649"/>
                            <a:pt x="418846" y="545146"/>
                          </a:cubicBezTo>
                          <a:cubicBezTo>
                            <a:pt x="324840" y="562643"/>
                            <a:pt x="162561" y="495502"/>
                            <a:pt x="0" y="545146"/>
                          </a:cubicBezTo>
                          <a:cubicBezTo>
                            <a:pt x="-44972" y="344584"/>
                            <a:pt x="22560" y="217319"/>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11j</a:t>
              </a:r>
            </a:p>
            <a:p>
              <a:pPr algn="ctr" defTabSz="243894" eaLnBrk="0" fontAlgn="base" hangingPunct="0">
                <a:spcBef>
                  <a:spcPct val="0"/>
                </a:spcBef>
                <a:spcAft>
                  <a:spcPct val="0"/>
                </a:spcAft>
              </a:pPr>
              <a:r>
                <a:rPr lang="en-US" sz="1200" b="1" dirty="0">
                  <a:cs typeface="Arial" panose="020B0604020202020204" pitchFamily="34" charset="0"/>
                </a:rPr>
                <a:t>JP bands</a:t>
              </a:r>
            </a:p>
          </p:txBody>
        </p:sp>
        <p:sp>
          <p:nvSpPr>
            <p:cNvPr id="124" name="Rectangle 123">
              <a:extLst>
                <a:ext uri="{FF2B5EF4-FFF2-40B4-BE49-F238E27FC236}">
                  <a16:creationId xmlns:a16="http://schemas.microsoft.com/office/drawing/2014/main" id="{6371605C-0512-4EB0-85D3-954D425C098E}"/>
                </a:ext>
              </a:extLst>
            </p:cNvPr>
            <p:cNvSpPr/>
            <p:nvPr/>
          </p:nvSpPr>
          <p:spPr bwMode="auto">
            <a:xfrm>
              <a:off x="2552925" y="2974898"/>
              <a:ext cx="345481" cy="145389"/>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70277041">
                    <a:custGeom>
                      <a:avLst/>
                      <a:gdLst>
                        <a:gd name="connsiteX0" fmla="*/ 0 w 1295400"/>
                        <a:gd name="connsiteY0" fmla="*/ 0 h 545145"/>
                        <a:gd name="connsiteX1" fmla="*/ 431800 w 1295400"/>
                        <a:gd name="connsiteY1" fmla="*/ 0 h 545145"/>
                        <a:gd name="connsiteX2" fmla="*/ 863600 w 1295400"/>
                        <a:gd name="connsiteY2" fmla="*/ 0 h 545145"/>
                        <a:gd name="connsiteX3" fmla="*/ 1295400 w 1295400"/>
                        <a:gd name="connsiteY3" fmla="*/ 0 h 545145"/>
                        <a:gd name="connsiteX4" fmla="*/ 1295400 w 1295400"/>
                        <a:gd name="connsiteY4" fmla="*/ 545145 h 545145"/>
                        <a:gd name="connsiteX5" fmla="*/ 876554 w 1295400"/>
                        <a:gd name="connsiteY5" fmla="*/ 545145 h 545145"/>
                        <a:gd name="connsiteX6" fmla="*/ 444754 w 1295400"/>
                        <a:gd name="connsiteY6" fmla="*/ 545145 h 545145"/>
                        <a:gd name="connsiteX7" fmla="*/ 0 w 1295400"/>
                        <a:gd name="connsiteY7" fmla="*/ 545145 h 545145"/>
                        <a:gd name="connsiteX8" fmla="*/ 0 w 1295400"/>
                        <a:gd name="connsiteY8" fmla="*/ 0 h 54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5400" h="545145" fill="none" extrusionOk="0">
                          <a:moveTo>
                            <a:pt x="0" y="0"/>
                          </a:moveTo>
                          <a:cubicBezTo>
                            <a:pt x="166955" y="-30306"/>
                            <a:pt x="219735" y="412"/>
                            <a:pt x="431800" y="0"/>
                          </a:cubicBezTo>
                          <a:cubicBezTo>
                            <a:pt x="643865" y="-412"/>
                            <a:pt x="728137" y="25943"/>
                            <a:pt x="863600" y="0"/>
                          </a:cubicBezTo>
                          <a:cubicBezTo>
                            <a:pt x="999063" y="-25943"/>
                            <a:pt x="1095882" y="4192"/>
                            <a:pt x="1295400" y="0"/>
                          </a:cubicBezTo>
                          <a:cubicBezTo>
                            <a:pt x="1307589" y="184065"/>
                            <a:pt x="1245373" y="344839"/>
                            <a:pt x="1295400" y="545145"/>
                          </a:cubicBezTo>
                          <a:cubicBezTo>
                            <a:pt x="1125602" y="576739"/>
                            <a:pt x="991335" y="516202"/>
                            <a:pt x="876554" y="545145"/>
                          </a:cubicBezTo>
                          <a:cubicBezTo>
                            <a:pt x="761773" y="574088"/>
                            <a:pt x="610585" y="516926"/>
                            <a:pt x="444754" y="545145"/>
                          </a:cubicBezTo>
                          <a:cubicBezTo>
                            <a:pt x="278923" y="573364"/>
                            <a:pt x="107247" y="529800"/>
                            <a:pt x="0" y="545145"/>
                          </a:cubicBezTo>
                          <a:cubicBezTo>
                            <a:pt x="-62252" y="382253"/>
                            <a:pt x="58326" y="268888"/>
                            <a:pt x="0" y="0"/>
                          </a:cubicBezTo>
                          <a:close/>
                        </a:path>
                        <a:path w="1295400" h="545145" stroke="0" extrusionOk="0">
                          <a:moveTo>
                            <a:pt x="0" y="0"/>
                          </a:moveTo>
                          <a:cubicBezTo>
                            <a:pt x="196723" y="-23263"/>
                            <a:pt x="323073" y="21394"/>
                            <a:pt x="431800" y="0"/>
                          </a:cubicBezTo>
                          <a:cubicBezTo>
                            <a:pt x="540527" y="-21394"/>
                            <a:pt x="718478" y="26987"/>
                            <a:pt x="824738" y="0"/>
                          </a:cubicBezTo>
                          <a:cubicBezTo>
                            <a:pt x="930998" y="-26987"/>
                            <a:pt x="1158143" y="55139"/>
                            <a:pt x="1295400" y="0"/>
                          </a:cubicBezTo>
                          <a:cubicBezTo>
                            <a:pt x="1336674" y="122840"/>
                            <a:pt x="1262947" y="283267"/>
                            <a:pt x="1295400" y="545145"/>
                          </a:cubicBezTo>
                          <a:cubicBezTo>
                            <a:pt x="1108672" y="550359"/>
                            <a:pt x="955490" y="500698"/>
                            <a:pt x="850646" y="545145"/>
                          </a:cubicBezTo>
                          <a:cubicBezTo>
                            <a:pt x="745802" y="589592"/>
                            <a:pt x="512852" y="527648"/>
                            <a:pt x="418846" y="545145"/>
                          </a:cubicBezTo>
                          <a:cubicBezTo>
                            <a:pt x="324840" y="562642"/>
                            <a:pt x="162561" y="495501"/>
                            <a:pt x="0" y="545145"/>
                          </a:cubicBezTo>
                          <a:cubicBezTo>
                            <a:pt x="-40322" y="341838"/>
                            <a:pt x="24555" y="216435"/>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11g </a:t>
              </a:r>
            </a:p>
            <a:p>
              <a:pPr algn="ctr" defTabSz="243894" eaLnBrk="0" fontAlgn="base" hangingPunct="0">
                <a:spcBef>
                  <a:spcPct val="0"/>
                </a:spcBef>
                <a:spcAft>
                  <a:spcPct val="0"/>
                </a:spcAft>
              </a:pPr>
              <a:r>
                <a:rPr lang="en-US" sz="1200" b="1" dirty="0">
                  <a:cs typeface="Arial" panose="020B0604020202020204" pitchFamily="34" charset="0"/>
                </a:rPr>
                <a:t>54 Mb/s in 2.4 GHz</a:t>
              </a:r>
            </a:p>
          </p:txBody>
        </p:sp>
        <p:sp>
          <p:nvSpPr>
            <p:cNvPr id="125" name="Rectangle: Rounded Corners 124">
              <a:extLst>
                <a:ext uri="{FF2B5EF4-FFF2-40B4-BE49-F238E27FC236}">
                  <a16:creationId xmlns:a16="http://schemas.microsoft.com/office/drawing/2014/main" id="{A15B676F-9FB0-471F-8A7B-38FC0F8B9A1A}"/>
                </a:ext>
              </a:extLst>
            </p:cNvPr>
            <p:cNvSpPr/>
            <p:nvPr/>
          </p:nvSpPr>
          <p:spPr bwMode="auto">
            <a:xfrm>
              <a:off x="2971985" y="1941588"/>
              <a:ext cx="390294" cy="1402245"/>
            </a:xfrm>
            <a:prstGeom prst="roundRect">
              <a:avLst>
                <a:gd name="adj" fmla="val 11437"/>
              </a:avLst>
            </a:prstGeom>
            <a:solidFill>
              <a:srgbClr val="FFC000">
                <a:alpha val="74000"/>
              </a:srgbClr>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19033472">
                    <a:custGeom>
                      <a:avLst/>
                      <a:gdLst>
                        <a:gd name="connsiteX0" fmla="*/ 0 w 1463430"/>
                        <a:gd name="connsiteY0" fmla="*/ 167372 h 5257800"/>
                        <a:gd name="connsiteX1" fmla="*/ 167372 w 1463430"/>
                        <a:gd name="connsiteY1" fmla="*/ 0 h 5257800"/>
                        <a:gd name="connsiteX2" fmla="*/ 743002 w 1463430"/>
                        <a:gd name="connsiteY2" fmla="*/ 0 h 5257800"/>
                        <a:gd name="connsiteX3" fmla="*/ 1296058 w 1463430"/>
                        <a:gd name="connsiteY3" fmla="*/ 0 h 5257800"/>
                        <a:gd name="connsiteX4" fmla="*/ 1463430 w 1463430"/>
                        <a:gd name="connsiteY4" fmla="*/ 167372 h 5257800"/>
                        <a:gd name="connsiteX5" fmla="*/ 1463430 w 1463430"/>
                        <a:gd name="connsiteY5" fmla="*/ 782754 h 5257800"/>
                        <a:gd name="connsiteX6" fmla="*/ 1463430 w 1463430"/>
                        <a:gd name="connsiteY6" fmla="*/ 1299675 h 5257800"/>
                        <a:gd name="connsiteX7" fmla="*/ 1463430 w 1463430"/>
                        <a:gd name="connsiteY7" fmla="*/ 1767365 h 5257800"/>
                        <a:gd name="connsiteX8" fmla="*/ 1463430 w 1463430"/>
                        <a:gd name="connsiteY8" fmla="*/ 2284286 h 5257800"/>
                        <a:gd name="connsiteX9" fmla="*/ 1463430 w 1463430"/>
                        <a:gd name="connsiteY9" fmla="*/ 2948899 h 5257800"/>
                        <a:gd name="connsiteX10" fmla="*/ 1463430 w 1463430"/>
                        <a:gd name="connsiteY10" fmla="*/ 3465820 h 5257800"/>
                        <a:gd name="connsiteX11" fmla="*/ 1463430 w 1463430"/>
                        <a:gd name="connsiteY11" fmla="*/ 3933510 h 5257800"/>
                        <a:gd name="connsiteX12" fmla="*/ 1463430 w 1463430"/>
                        <a:gd name="connsiteY12" fmla="*/ 4450431 h 5257800"/>
                        <a:gd name="connsiteX13" fmla="*/ 1463430 w 1463430"/>
                        <a:gd name="connsiteY13" fmla="*/ 5090428 h 5257800"/>
                        <a:gd name="connsiteX14" fmla="*/ 1296058 w 1463430"/>
                        <a:gd name="connsiteY14" fmla="*/ 5257800 h 5257800"/>
                        <a:gd name="connsiteX15" fmla="*/ 765576 w 1463430"/>
                        <a:gd name="connsiteY15" fmla="*/ 5257800 h 5257800"/>
                        <a:gd name="connsiteX16" fmla="*/ 167372 w 1463430"/>
                        <a:gd name="connsiteY16" fmla="*/ 5257800 h 5257800"/>
                        <a:gd name="connsiteX17" fmla="*/ 0 w 1463430"/>
                        <a:gd name="connsiteY17" fmla="*/ 5090428 h 5257800"/>
                        <a:gd name="connsiteX18" fmla="*/ 0 w 1463430"/>
                        <a:gd name="connsiteY18" fmla="*/ 4475046 h 5257800"/>
                        <a:gd name="connsiteX19" fmla="*/ 0 w 1463430"/>
                        <a:gd name="connsiteY19" fmla="*/ 3810433 h 5257800"/>
                        <a:gd name="connsiteX20" fmla="*/ 0 w 1463430"/>
                        <a:gd name="connsiteY20" fmla="*/ 3293513 h 5257800"/>
                        <a:gd name="connsiteX21" fmla="*/ 0 w 1463430"/>
                        <a:gd name="connsiteY21" fmla="*/ 2678131 h 5257800"/>
                        <a:gd name="connsiteX22" fmla="*/ 0 w 1463430"/>
                        <a:gd name="connsiteY22" fmla="*/ 2210440 h 5257800"/>
                        <a:gd name="connsiteX23" fmla="*/ 0 w 1463430"/>
                        <a:gd name="connsiteY23" fmla="*/ 1496597 h 5257800"/>
                        <a:gd name="connsiteX24" fmla="*/ 0 w 1463430"/>
                        <a:gd name="connsiteY24" fmla="*/ 881215 h 5257800"/>
                        <a:gd name="connsiteX25" fmla="*/ 0 w 1463430"/>
                        <a:gd name="connsiteY25" fmla="*/ 167372 h 525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63430" h="5257800" fill="none" extrusionOk="0">
                          <a:moveTo>
                            <a:pt x="0" y="167372"/>
                          </a:moveTo>
                          <a:cubicBezTo>
                            <a:pt x="-8058" y="91111"/>
                            <a:pt x="66529" y="-11153"/>
                            <a:pt x="167372" y="0"/>
                          </a:cubicBezTo>
                          <a:cubicBezTo>
                            <a:pt x="289137" y="-28148"/>
                            <a:pt x="553481" y="-27021"/>
                            <a:pt x="743002" y="0"/>
                          </a:cubicBezTo>
                          <a:cubicBezTo>
                            <a:pt x="932523" y="27021"/>
                            <a:pt x="1026945" y="-9160"/>
                            <a:pt x="1296058" y="0"/>
                          </a:cubicBezTo>
                          <a:cubicBezTo>
                            <a:pt x="1386913" y="4933"/>
                            <a:pt x="1459592" y="62849"/>
                            <a:pt x="1463430" y="167372"/>
                          </a:cubicBezTo>
                          <a:cubicBezTo>
                            <a:pt x="1466382" y="349504"/>
                            <a:pt x="1434783" y="587572"/>
                            <a:pt x="1463430" y="782754"/>
                          </a:cubicBezTo>
                          <a:cubicBezTo>
                            <a:pt x="1492077" y="977936"/>
                            <a:pt x="1465850" y="1124477"/>
                            <a:pt x="1463430" y="1299675"/>
                          </a:cubicBezTo>
                          <a:cubicBezTo>
                            <a:pt x="1461010" y="1474873"/>
                            <a:pt x="1445055" y="1632425"/>
                            <a:pt x="1463430" y="1767365"/>
                          </a:cubicBezTo>
                          <a:cubicBezTo>
                            <a:pt x="1481806" y="1902305"/>
                            <a:pt x="1463257" y="2082135"/>
                            <a:pt x="1463430" y="2284286"/>
                          </a:cubicBezTo>
                          <a:cubicBezTo>
                            <a:pt x="1463603" y="2486437"/>
                            <a:pt x="1457171" y="2730709"/>
                            <a:pt x="1463430" y="2948899"/>
                          </a:cubicBezTo>
                          <a:cubicBezTo>
                            <a:pt x="1469689" y="3167089"/>
                            <a:pt x="1466685" y="3276588"/>
                            <a:pt x="1463430" y="3465820"/>
                          </a:cubicBezTo>
                          <a:cubicBezTo>
                            <a:pt x="1460175" y="3655052"/>
                            <a:pt x="1449683" y="3820562"/>
                            <a:pt x="1463430" y="3933510"/>
                          </a:cubicBezTo>
                          <a:cubicBezTo>
                            <a:pt x="1477178" y="4046458"/>
                            <a:pt x="1459131" y="4292966"/>
                            <a:pt x="1463430" y="4450431"/>
                          </a:cubicBezTo>
                          <a:cubicBezTo>
                            <a:pt x="1467729" y="4607896"/>
                            <a:pt x="1449899" y="4825828"/>
                            <a:pt x="1463430" y="5090428"/>
                          </a:cubicBezTo>
                          <a:cubicBezTo>
                            <a:pt x="1460750" y="5183186"/>
                            <a:pt x="1390571" y="5259981"/>
                            <a:pt x="1296058" y="5257800"/>
                          </a:cubicBezTo>
                          <a:cubicBezTo>
                            <a:pt x="1185563" y="5246770"/>
                            <a:pt x="942319" y="5251051"/>
                            <a:pt x="765576" y="5257800"/>
                          </a:cubicBezTo>
                          <a:cubicBezTo>
                            <a:pt x="588833" y="5264549"/>
                            <a:pt x="456484" y="5229664"/>
                            <a:pt x="167372" y="5257800"/>
                          </a:cubicBezTo>
                          <a:cubicBezTo>
                            <a:pt x="75902" y="5261194"/>
                            <a:pt x="16459" y="5189795"/>
                            <a:pt x="0" y="5090428"/>
                          </a:cubicBezTo>
                          <a:cubicBezTo>
                            <a:pt x="-30513" y="4878171"/>
                            <a:pt x="11064" y="4611244"/>
                            <a:pt x="0" y="4475046"/>
                          </a:cubicBezTo>
                          <a:cubicBezTo>
                            <a:pt x="-11064" y="4338848"/>
                            <a:pt x="11857" y="4037327"/>
                            <a:pt x="0" y="3810433"/>
                          </a:cubicBezTo>
                          <a:cubicBezTo>
                            <a:pt x="-11857" y="3583539"/>
                            <a:pt x="-23494" y="3545641"/>
                            <a:pt x="0" y="3293513"/>
                          </a:cubicBezTo>
                          <a:cubicBezTo>
                            <a:pt x="23494" y="3041385"/>
                            <a:pt x="-30179" y="2846002"/>
                            <a:pt x="0" y="2678131"/>
                          </a:cubicBezTo>
                          <a:cubicBezTo>
                            <a:pt x="30179" y="2510260"/>
                            <a:pt x="365" y="2387660"/>
                            <a:pt x="0" y="2210440"/>
                          </a:cubicBezTo>
                          <a:cubicBezTo>
                            <a:pt x="-365" y="2033220"/>
                            <a:pt x="-34897" y="1674206"/>
                            <a:pt x="0" y="1496597"/>
                          </a:cubicBezTo>
                          <a:cubicBezTo>
                            <a:pt x="34897" y="1318988"/>
                            <a:pt x="11605" y="1034500"/>
                            <a:pt x="0" y="881215"/>
                          </a:cubicBezTo>
                          <a:cubicBezTo>
                            <a:pt x="-11605" y="727930"/>
                            <a:pt x="-5736" y="513948"/>
                            <a:pt x="0" y="167372"/>
                          </a:cubicBezTo>
                          <a:close/>
                        </a:path>
                        <a:path w="1463430" h="5257800" stroke="0" extrusionOk="0">
                          <a:moveTo>
                            <a:pt x="0" y="167372"/>
                          </a:moveTo>
                          <a:cubicBezTo>
                            <a:pt x="-8222" y="69864"/>
                            <a:pt x="57486" y="6549"/>
                            <a:pt x="167372" y="0"/>
                          </a:cubicBezTo>
                          <a:cubicBezTo>
                            <a:pt x="391631" y="23646"/>
                            <a:pt x="565925" y="4626"/>
                            <a:pt x="754289" y="0"/>
                          </a:cubicBezTo>
                          <a:cubicBezTo>
                            <a:pt x="942653" y="-4626"/>
                            <a:pt x="1185977" y="2076"/>
                            <a:pt x="1296058" y="0"/>
                          </a:cubicBezTo>
                          <a:cubicBezTo>
                            <a:pt x="1381728" y="-3702"/>
                            <a:pt x="1481231" y="83441"/>
                            <a:pt x="1463430" y="167372"/>
                          </a:cubicBezTo>
                          <a:cubicBezTo>
                            <a:pt x="1476501" y="339635"/>
                            <a:pt x="1447919" y="431754"/>
                            <a:pt x="1463430" y="684293"/>
                          </a:cubicBezTo>
                          <a:cubicBezTo>
                            <a:pt x="1478941" y="936832"/>
                            <a:pt x="1487393" y="1153281"/>
                            <a:pt x="1463430" y="1398136"/>
                          </a:cubicBezTo>
                          <a:cubicBezTo>
                            <a:pt x="1439467" y="1642991"/>
                            <a:pt x="1465410" y="1716276"/>
                            <a:pt x="1463430" y="1915057"/>
                          </a:cubicBezTo>
                          <a:cubicBezTo>
                            <a:pt x="1461450" y="2113838"/>
                            <a:pt x="1488218" y="2382600"/>
                            <a:pt x="1463430" y="2628900"/>
                          </a:cubicBezTo>
                          <a:cubicBezTo>
                            <a:pt x="1438642" y="2875200"/>
                            <a:pt x="1449187" y="2941870"/>
                            <a:pt x="1463430" y="3096590"/>
                          </a:cubicBezTo>
                          <a:cubicBezTo>
                            <a:pt x="1477674" y="3251310"/>
                            <a:pt x="1440708" y="3420330"/>
                            <a:pt x="1463430" y="3711972"/>
                          </a:cubicBezTo>
                          <a:cubicBezTo>
                            <a:pt x="1486152" y="4003614"/>
                            <a:pt x="1464614" y="4069190"/>
                            <a:pt x="1463430" y="4327354"/>
                          </a:cubicBezTo>
                          <a:cubicBezTo>
                            <a:pt x="1462246" y="4585518"/>
                            <a:pt x="1499042" y="4887762"/>
                            <a:pt x="1463430" y="5090428"/>
                          </a:cubicBezTo>
                          <a:cubicBezTo>
                            <a:pt x="1475161" y="5197235"/>
                            <a:pt x="1400352" y="5247419"/>
                            <a:pt x="1296058" y="5257800"/>
                          </a:cubicBezTo>
                          <a:cubicBezTo>
                            <a:pt x="1095622" y="5240756"/>
                            <a:pt x="981893" y="5243027"/>
                            <a:pt x="731715" y="5257800"/>
                          </a:cubicBezTo>
                          <a:cubicBezTo>
                            <a:pt x="481537" y="5272573"/>
                            <a:pt x="326627" y="5270166"/>
                            <a:pt x="167372" y="5257800"/>
                          </a:cubicBezTo>
                          <a:cubicBezTo>
                            <a:pt x="65312" y="5238183"/>
                            <a:pt x="750" y="5172722"/>
                            <a:pt x="0" y="5090428"/>
                          </a:cubicBezTo>
                          <a:cubicBezTo>
                            <a:pt x="-4263" y="4874263"/>
                            <a:pt x="9996" y="4657712"/>
                            <a:pt x="0" y="4425815"/>
                          </a:cubicBezTo>
                          <a:cubicBezTo>
                            <a:pt x="-9996" y="4193918"/>
                            <a:pt x="14493" y="4081089"/>
                            <a:pt x="0" y="3908895"/>
                          </a:cubicBezTo>
                          <a:cubicBezTo>
                            <a:pt x="-14493" y="3736701"/>
                            <a:pt x="-31331" y="3549926"/>
                            <a:pt x="0" y="3195051"/>
                          </a:cubicBezTo>
                          <a:cubicBezTo>
                            <a:pt x="31331" y="2840176"/>
                            <a:pt x="26183" y="2877994"/>
                            <a:pt x="0" y="2579669"/>
                          </a:cubicBezTo>
                          <a:cubicBezTo>
                            <a:pt x="-26183" y="2281344"/>
                            <a:pt x="18955" y="2310850"/>
                            <a:pt x="0" y="2062749"/>
                          </a:cubicBezTo>
                          <a:cubicBezTo>
                            <a:pt x="-18955" y="1814648"/>
                            <a:pt x="-20570" y="1676471"/>
                            <a:pt x="0" y="1447367"/>
                          </a:cubicBezTo>
                          <a:cubicBezTo>
                            <a:pt x="20570" y="1218263"/>
                            <a:pt x="-871" y="1082867"/>
                            <a:pt x="0" y="979676"/>
                          </a:cubicBezTo>
                          <a:cubicBezTo>
                            <a:pt x="871" y="876485"/>
                            <a:pt x="5464" y="398529"/>
                            <a:pt x="0" y="167372"/>
                          </a:cubicBezTo>
                          <a:close/>
                        </a:path>
                      </a:pathLst>
                    </a:custGeom>
                    <ask:type>
                      <ask:lineSketchNone/>
                    </ask:type>
                  </ask:lineSketchStyleProps>
                </a:ext>
              </a:extLst>
            </a:ln>
            <a:effectLst/>
          </p:spPr>
          <p:txBody>
            <a:bodyPr vert="horz" wrap="square" lIns="24387" tIns="12194" rIns="24387" bIns="12194"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802.11-2012</a:t>
              </a:r>
            </a:p>
          </p:txBody>
        </p:sp>
        <p:sp>
          <p:nvSpPr>
            <p:cNvPr id="126" name="Rectangle 125">
              <a:extLst>
                <a:ext uri="{FF2B5EF4-FFF2-40B4-BE49-F238E27FC236}">
                  <a16:creationId xmlns:a16="http://schemas.microsoft.com/office/drawing/2014/main" id="{0331DD79-BB30-4E6B-8F82-DCB6791AEA07}"/>
                </a:ext>
              </a:extLst>
            </p:cNvPr>
            <p:cNvSpPr/>
            <p:nvPr/>
          </p:nvSpPr>
          <p:spPr bwMode="auto">
            <a:xfrm>
              <a:off x="2998161" y="2107498"/>
              <a:ext cx="152558" cy="113629"/>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70277041">
                    <a:custGeom>
                      <a:avLst/>
                      <a:gdLst>
                        <a:gd name="connsiteX0" fmla="*/ 0 w 572024"/>
                        <a:gd name="connsiteY0" fmla="*/ 0 h 426058"/>
                        <a:gd name="connsiteX1" fmla="*/ 572024 w 572024"/>
                        <a:gd name="connsiteY1" fmla="*/ 0 h 426058"/>
                        <a:gd name="connsiteX2" fmla="*/ 572024 w 572024"/>
                        <a:gd name="connsiteY2" fmla="*/ 426058 h 426058"/>
                        <a:gd name="connsiteX3" fmla="*/ 0 w 572024"/>
                        <a:gd name="connsiteY3" fmla="*/ 426058 h 426058"/>
                        <a:gd name="connsiteX4" fmla="*/ 0 w 572024"/>
                        <a:gd name="connsiteY4" fmla="*/ 0 h 426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024" h="426058" fill="none" extrusionOk="0">
                          <a:moveTo>
                            <a:pt x="0" y="0"/>
                          </a:moveTo>
                          <a:cubicBezTo>
                            <a:pt x="223233" y="-17373"/>
                            <a:pt x="446176" y="59956"/>
                            <a:pt x="572024" y="0"/>
                          </a:cubicBezTo>
                          <a:cubicBezTo>
                            <a:pt x="614829" y="141554"/>
                            <a:pt x="534192" y="221015"/>
                            <a:pt x="572024" y="426058"/>
                          </a:cubicBezTo>
                          <a:cubicBezTo>
                            <a:pt x="349953" y="426313"/>
                            <a:pt x="227037" y="370408"/>
                            <a:pt x="0" y="426058"/>
                          </a:cubicBezTo>
                          <a:cubicBezTo>
                            <a:pt x="-41177" y="265642"/>
                            <a:pt x="41702" y="189828"/>
                            <a:pt x="0" y="0"/>
                          </a:cubicBezTo>
                          <a:close/>
                        </a:path>
                        <a:path w="572024" h="426058" stroke="0" extrusionOk="0">
                          <a:moveTo>
                            <a:pt x="0" y="0"/>
                          </a:moveTo>
                          <a:cubicBezTo>
                            <a:pt x="195255" y="-3798"/>
                            <a:pt x="363305" y="49999"/>
                            <a:pt x="572024" y="0"/>
                          </a:cubicBezTo>
                          <a:cubicBezTo>
                            <a:pt x="574429" y="167471"/>
                            <a:pt x="538371" y="274979"/>
                            <a:pt x="572024" y="426058"/>
                          </a:cubicBezTo>
                          <a:cubicBezTo>
                            <a:pt x="314275" y="482751"/>
                            <a:pt x="261434" y="367600"/>
                            <a:pt x="0" y="426058"/>
                          </a:cubicBezTo>
                          <a:cubicBezTo>
                            <a:pt x="-31562" y="234601"/>
                            <a:pt x="47412" y="187062"/>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11k</a:t>
              </a:r>
            </a:p>
            <a:p>
              <a:pPr algn="ctr" defTabSz="243894" eaLnBrk="0" fontAlgn="base" hangingPunct="0">
                <a:spcBef>
                  <a:spcPct val="0"/>
                </a:spcBef>
                <a:spcAft>
                  <a:spcPct val="0"/>
                </a:spcAft>
              </a:pPr>
              <a:r>
                <a:rPr lang="en-US" sz="1200" dirty="0">
                  <a:cs typeface="Arial" panose="020B0604020202020204" pitchFamily="34" charset="0"/>
                </a:rPr>
                <a:t>RRM</a:t>
              </a:r>
              <a:endParaRPr lang="en-US" sz="1200" b="1" dirty="0">
                <a:cs typeface="Arial" panose="020B0604020202020204" pitchFamily="34" charset="0"/>
              </a:endParaRPr>
            </a:p>
          </p:txBody>
        </p:sp>
        <p:sp>
          <p:nvSpPr>
            <p:cNvPr id="127" name="Rectangle 126">
              <a:extLst>
                <a:ext uri="{FF2B5EF4-FFF2-40B4-BE49-F238E27FC236}">
                  <a16:creationId xmlns:a16="http://schemas.microsoft.com/office/drawing/2014/main" id="{0C091746-736C-46B2-A2A0-5DD6A29A59FD}"/>
                </a:ext>
              </a:extLst>
            </p:cNvPr>
            <p:cNvSpPr/>
            <p:nvPr/>
          </p:nvSpPr>
          <p:spPr bwMode="auto">
            <a:xfrm>
              <a:off x="3187582" y="2107498"/>
              <a:ext cx="152558" cy="113629"/>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70277041">
                    <a:custGeom>
                      <a:avLst/>
                      <a:gdLst>
                        <a:gd name="connsiteX0" fmla="*/ 0 w 572024"/>
                        <a:gd name="connsiteY0" fmla="*/ 0 h 426058"/>
                        <a:gd name="connsiteX1" fmla="*/ 572024 w 572024"/>
                        <a:gd name="connsiteY1" fmla="*/ 0 h 426058"/>
                        <a:gd name="connsiteX2" fmla="*/ 572024 w 572024"/>
                        <a:gd name="connsiteY2" fmla="*/ 426058 h 426058"/>
                        <a:gd name="connsiteX3" fmla="*/ 0 w 572024"/>
                        <a:gd name="connsiteY3" fmla="*/ 426058 h 426058"/>
                        <a:gd name="connsiteX4" fmla="*/ 0 w 572024"/>
                        <a:gd name="connsiteY4" fmla="*/ 0 h 426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024" h="426058" fill="none" extrusionOk="0">
                          <a:moveTo>
                            <a:pt x="0" y="0"/>
                          </a:moveTo>
                          <a:cubicBezTo>
                            <a:pt x="223233" y="-17373"/>
                            <a:pt x="446176" y="59956"/>
                            <a:pt x="572024" y="0"/>
                          </a:cubicBezTo>
                          <a:cubicBezTo>
                            <a:pt x="614829" y="141554"/>
                            <a:pt x="534192" y="221015"/>
                            <a:pt x="572024" y="426058"/>
                          </a:cubicBezTo>
                          <a:cubicBezTo>
                            <a:pt x="349953" y="426313"/>
                            <a:pt x="227037" y="370408"/>
                            <a:pt x="0" y="426058"/>
                          </a:cubicBezTo>
                          <a:cubicBezTo>
                            <a:pt x="-41177" y="265642"/>
                            <a:pt x="41702" y="189828"/>
                            <a:pt x="0" y="0"/>
                          </a:cubicBezTo>
                          <a:close/>
                        </a:path>
                        <a:path w="572024" h="426058" stroke="0" extrusionOk="0">
                          <a:moveTo>
                            <a:pt x="0" y="0"/>
                          </a:moveTo>
                          <a:cubicBezTo>
                            <a:pt x="195255" y="-3798"/>
                            <a:pt x="363305" y="49999"/>
                            <a:pt x="572024" y="0"/>
                          </a:cubicBezTo>
                          <a:cubicBezTo>
                            <a:pt x="574429" y="167471"/>
                            <a:pt x="538371" y="274979"/>
                            <a:pt x="572024" y="426058"/>
                          </a:cubicBezTo>
                          <a:cubicBezTo>
                            <a:pt x="314275" y="482751"/>
                            <a:pt x="261434" y="367600"/>
                            <a:pt x="0" y="426058"/>
                          </a:cubicBezTo>
                          <a:cubicBezTo>
                            <a:pt x="-31562" y="234601"/>
                            <a:pt x="47412" y="187062"/>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11s</a:t>
              </a:r>
            </a:p>
            <a:p>
              <a:pPr algn="ctr" defTabSz="243894" eaLnBrk="0" fontAlgn="base" hangingPunct="0">
                <a:spcBef>
                  <a:spcPct val="0"/>
                </a:spcBef>
                <a:spcAft>
                  <a:spcPct val="0"/>
                </a:spcAft>
              </a:pPr>
              <a:r>
                <a:rPr lang="en-US" sz="1200" dirty="0">
                  <a:cs typeface="Arial" panose="020B0604020202020204" pitchFamily="34" charset="0"/>
                </a:rPr>
                <a:t>Mesh</a:t>
              </a:r>
            </a:p>
          </p:txBody>
        </p:sp>
        <p:sp>
          <p:nvSpPr>
            <p:cNvPr id="128" name="Rectangle 127">
              <a:extLst>
                <a:ext uri="{FF2B5EF4-FFF2-40B4-BE49-F238E27FC236}">
                  <a16:creationId xmlns:a16="http://schemas.microsoft.com/office/drawing/2014/main" id="{D0366111-CBFD-48CD-B7B8-A32CA36A994B}"/>
                </a:ext>
              </a:extLst>
            </p:cNvPr>
            <p:cNvSpPr/>
            <p:nvPr/>
          </p:nvSpPr>
          <p:spPr bwMode="auto">
            <a:xfrm>
              <a:off x="3000720" y="2241472"/>
              <a:ext cx="152558" cy="113629"/>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70277041">
                    <a:custGeom>
                      <a:avLst/>
                      <a:gdLst>
                        <a:gd name="connsiteX0" fmla="*/ 0 w 572024"/>
                        <a:gd name="connsiteY0" fmla="*/ 0 h 426058"/>
                        <a:gd name="connsiteX1" fmla="*/ 572024 w 572024"/>
                        <a:gd name="connsiteY1" fmla="*/ 0 h 426058"/>
                        <a:gd name="connsiteX2" fmla="*/ 572024 w 572024"/>
                        <a:gd name="connsiteY2" fmla="*/ 426058 h 426058"/>
                        <a:gd name="connsiteX3" fmla="*/ 0 w 572024"/>
                        <a:gd name="connsiteY3" fmla="*/ 426058 h 426058"/>
                        <a:gd name="connsiteX4" fmla="*/ 0 w 572024"/>
                        <a:gd name="connsiteY4" fmla="*/ 0 h 426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024" h="426058" fill="none" extrusionOk="0">
                          <a:moveTo>
                            <a:pt x="0" y="0"/>
                          </a:moveTo>
                          <a:cubicBezTo>
                            <a:pt x="223233" y="-17373"/>
                            <a:pt x="446176" y="59956"/>
                            <a:pt x="572024" y="0"/>
                          </a:cubicBezTo>
                          <a:cubicBezTo>
                            <a:pt x="614829" y="141554"/>
                            <a:pt x="534192" y="221015"/>
                            <a:pt x="572024" y="426058"/>
                          </a:cubicBezTo>
                          <a:cubicBezTo>
                            <a:pt x="349953" y="426313"/>
                            <a:pt x="227037" y="370408"/>
                            <a:pt x="0" y="426058"/>
                          </a:cubicBezTo>
                          <a:cubicBezTo>
                            <a:pt x="-41177" y="265642"/>
                            <a:pt x="41702" y="189828"/>
                            <a:pt x="0" y="0"/>
                          </a:cubicBezTo>
                          <a:close/>
                        </a:path>
                        <a:path w="572024" h="426058" stroke="0" extrusionOk="0">
                          <a:moveTo>
                            <a:pt x="0" y="0"/>
                          </a:moveTo>
                          <a:cubicBezTo>
                            <a:pt x="195255" y="-3798"/>
                            <a:pt x="363305" y="49999"/>
                            <a:pt x="572024" y="0"/>
                          </a:cubicBezTo>
                          <a:cubicBezTo>
                            <a:pt x="574429" y="167471"/>
                            <a:pt x="538371" y="274979"/>
                            <a:pt x="572024" y="426058"/>
                          </a:cubicBezTo>
                          <a:cubicBezTo>
                            <a:pt x="314275" y="482751"/>
                            <a:pt x="261434" y="367600"/>
                            <a:pt x="0" y="426058"/>
                          </a:cubicBezTo>
                          <a:cubicBezTo>
                            <a:pt x="-31562" y="234601"/>
                            <a:pt x="47412" y="187062"/>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11u</a:t>
              </a:r>
            </a:p>
            <a:p>
              <a:pPr algn="ctr" defTabSz="243894" eaLnBrk="0" fontAlgn="base" hangingPunct="0">
                <a:spcBef>
                  <a:spcPct val="0"/>
                </a:spcBef>
                <a:spcAft>
                  <a:spcPct val="0"/>
                </a:spcAft>
              </a:pPr>
              <a:r>
                <a:rPr lang="en-US" sz="1200" dirty="0">
                  <a:cs typeface="Arial" panose="020B0604020202020204" pitchFamily="34" charset="0"/>
                </a:rPr>
                <a:t>WIEN</a:t>
              </a:r>
              <a:endParaRPr lang="en-US" sz="1200" b="1" dirty="0">
                <a:cs typeface="Arial" panose="020B0604020202020204" pitchFamily="34" charset="0"/>
              </a:endParaRPr>
            </a:p>
          </p:txBody>
        </p:sp>
        <p:sp>
          <p:nvSpPr>
            <p:cNvPr id="129" name="Rectangle 128">
              <a:extLst>
                <a:ext uri="{FF2B5EF4-FFF2-40B4-BE49-F238E27FC236}">
                  <a16:creationId xmlns:a16="http://schemas.microsoft.com/office/drawing/2014/main" id="{55206742-3442-4261-AE1F-FFC2E9FC7D8C}"/>
                </a:ext>
              </a:extLst>
            </p:cNvPr>
            <p:cNvSpPr/>
            <p:nvPr/>
          </p:nvSpPr>
          <p:spPr bwMode="auto">
            <a:xfrm>
              <a:off x="3187582" y="2240364"/>
              <a:ext cx="152558" cy="113629"/>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70277041">
                    <a:custGeom>
                      <a:avLst/>
                      <a:gdLst>
                        <a:gd name="connsiteX0" fmla="*/ 0 w 572024"/>
                        <a:gd name="connsiteY0" fmla="*/ 0 h 426058"/>
                        <a:gd name="connsiteX1" fmla="*/ 572024 w 572024"/>
                        <a:gd name="connsiteY1" fmla="*/ 0 h 426058"/>
                        <a:gd name="connsiteX2" fmla="*/ 572024 w 572024"/>
                        <a:gd name="connsiteY2" fmla="*/ 426058 h 426058"/>
                        <a:gd name="connsiteX3" fmla="*/ 0 w 572024"/>
                        <a:gd name="connsiteY3" fmla="*/ 426058 h 426058"/>
                        <a:gd name="connsiteX4" fmla="*/ 0 w 572024"/>
                        <a:gd name="connsiteY4" fmla="*/ 0 h 426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024" h="426058" fill="none" extrusionOk="0">
                          <a:moveTo>
                            <a:pt x="0" y="0"/>
                          </a:moveTo>
                          <a:cubicBezTo>
                            <a:pt x="223233" y="-17373"/>
                            <a:pt x="446176" y="59956"/>
                            <a:pt x="572024" y="0"/>
                          </a:cubicBezTo>
                          <a:cubicBezTo>
                            <a:pt x="614829" y="141554"/>
                            <a:pt x="534192" y="221015"/>
                            <a:pt x="572024" y="426058"/>
                          </a:cubicBezTo>
                          <a:cubicBezTo>
                            <a:pt x="349953" y="426313"/>
                            <a:pt x="227037" y="370408"/>
                            <a:pt x="0" y="426058"/>
                          </a:cubicBezTo>
                          <a:cubicBezTo>
                            <a:pt x="-41177" y="265642"/>
                            <a:pt x="41702" y="189828"/>
                            <a:pt x="0" y="0"/>
                          </a:cubicBezTo>
                          <a:close/>
                        </a:path>
                        <a:path w="572024" h="426058" stroke="0" extrusionOk="0">
                          <a:moveTo>
                            <a:pt x="0" y="0"/>
                          </a:moveTo>
                          <a:cubicBezTo>
                            <a:pt x="195255" y="-3798"/>
                            <a:pt x="363305" y="49999"/>
                            <a:pt x="572024" y="0"/>
                          </a:cubicBezTo>
                          <a:cubicBezTo>
                            <a:pt x="574429" y="167471"/>
                            <a:pt x="538371" y="274979"/>
                            <a:pt x="572024" y="426058"/>
                          </a:cubicBezTo>
                          <a:cubicBezTo>
                            <a:pt x="314275" y="482751"/>
                            <a:pt x="261434" y="367600"/>
                            <a:pt x="0" y="426058"/>
                          </a:cubicBezTo>
                          <a:cubicBezTo>
                            <a:pt x="-31562" y="234601"/>
                            <a:pt x="47412" y="187062"/>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11v</a:t>
              </a:r>
            </a:p>
            <a:p>
              <a:pPr algn="ctr" defTabSz="243894" eaLnBrk="0" fontAlgn="base" hangingPunct="0">
                <a:spcBef>
                  <a:spcPct val="0"/>
                </a:spcBef>
                <a:spcAft>
                  <a:spcPct val="0"/>
                </a:spcAft>
              </a:pPr>
              <a:r>
                <a:rPr lang="en-US" sz="1200" dirty="0">
                  <a:cs typeface="Arial" panose="020B0604020202020204" pitchFamily="34" charset="0"/>
                </a:rPr>
                <a:t>WNM</a:t>
              </a:r>
              <a:endParaRPr lang="en-US" sz="1200" b="1" dirty="0">
                <a:cs typeface="Arial" panose="020B0604020202020204" pitchFamily="34" charset="0"/>
              </a:endParaRPr>
            </a:p>
          </p:txBody>
        </p:sp>
        <p:sp>
          <p:nvSpPr>
            <p:cNvPr id="130" name="Rectangle 129">
              <a:extLst>
                <a:ext uri="{FF2B5EF4-FFF2-40B4-BE49-F238E27FC236}">
                  <a16:creationId xmlns:a16="http://schemas.microsoft.com/office/drawing/2014/main" id="{31C4D5D4-0C10-49C6-8C8B-9E8353B8118E}"/>
                </a:ext>
              </a:extLst>
            </p:cNvPr>
            <p:cNvSpPr/>
            <p:nvPr/>
          </p:nvSpPr>
          <p:spPr bwMode="auto">
            <a:xfrm>
              <a:off x="2986342" y="2380414"/>
              <a:ext cx="152558" cy="113629"/>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70277041">
                    <a:custGeom>
                      <a:avLst/>
                      <a:gdLst>
                        <a:gd name="connsiteX0" fmla="*/ 0 w 572024"/>
                        <a:gd name="connsiteY0" fmla="*/ 0 h 426058"/>
                        <a:gd name="connsiteX1" fmla="*/ 572024 w 572024"/>
                        <a:gd name="connsiteY1" fmla="*/ 0 h 426058"/>
                        <a:gd name="connsiteX2" fmla="*/ 572024 w 572024"/>
                        <a:gd name="connsiteY2" fmla="*/ 426058 h 426058"/>
                        <a:gd name="connsiteX3" fmla="*/ 0 w 572024"/>
                        <a:gd name="connsiteY3" fmla="*/ 426058 h 426058"/>
                        <a:gd name="connsiteX4" fmla="*/ 0 w 572024"/>
                        <a:gd name="connsiteY4" fmla="*/ 0 h 426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024" h="426058" fill="none" extrusionOk="0">
                          <a:moveTo>
                            <a:pt x="0" y="0"/>
                          </a:moveTo>
                          <a:cubicBezTo>
                            <a:pt x="223233" y="-17373"/>
                            <a:pt x="446176" y="59956"/>
                            <a:pt x="572024" y="0"/>
                          </a:cubicBezTo>
                          <a:cubicBezTo>
                            <a:pt x="614829" y="141554"/>
                            <a:pt x="534192" y="221015"/>
                            <a:pt x="572024" y="426058"/>
                          </a:cubicBezTo>
                          <a:cubicBezTo>
                            <a:pt x="349953" y="426313"/>
                            <a:pt x="227037" y="370408"/>
                            <a:pt x="0" y="426058"/>
                          </a:cubicBezTo>
                          <a:cubicBezTo>
                            <a:pt x="-41177" y="265642"/>
                            <a:pt x="41702" y="189828"/>
                            <a:pt x="0" y="0"/>
                          </a:cubicBezTo>
                          <a:close/>
                        </a:path>
                        <a:path w="572024" h="426058" stroke="0" extrusionOk="0">
                          <a:moveTo>
                            <a:pt x="0" y="0"/>
                          </a:moveTo>
                          <a:cubicBezTo>
                            <a:pt x="195255" y="-3798"/>
                            <a:pt x="363305" y="49999"/>
                            <a:pt x="572024" y="0"/>
                          </a:cubicBezTo>
                          <a:cubicBezTo>
                            <a:pt x="574429" y="167471"/>
                            <a:pt x="538371" y="274979"/>
                            <a:pt x="572024" y="426058"/>
                          </a:cubicBezTo>
                          <a:cubicBezTo>
                            <a:pt x="314275" y="482751"/>
                            <a:pt x="261434" y="367600"/>
                            <a:pt x="0" y="426058"/>
                          </a:cubicBezTo>
                          <a:cubicBezTo>
                            <a:pt x="-31562" y="234601"/>
                            <a:pt x="47412" y="187062"/>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11z</a:t>
              </a:r>
            </a:p>
            <a:p>
              <a:pPr algn="ctr" defTabSz="243894" eaLnBrk="0" fontAlgn="base" hangingPunct="0">
                <a:spcBef>
                  <a:spcPct val="0"/>
                </a:spcBef>
                <a:spcAft>
                  <a:spcPct val="0"/>
                </a:spcAft>
              </a:pPr>
              <a:r>
                <a:rPr lang="en-US" sz="1200" b="1" dirty="0">
                  <a:cs typeface="Arial" panose="020B0604020202020204" pitchFamily="34" charset="0"/>
                </a:rPr>
                <a:t>TDLS</a:t>
              </a:r>
            </a:p>
          </p:txBody>
        </p:sp>
        <p:sp>
          <p:nvSpPr>
            <p:cNvPr id="131" name="Rectangle 130">
              <a:extLst>
                <a:ext uri="{FF2B5EF4-FFF2-40B4-BE49-F238E27FC236}">
                  <a16:creationId xmlns:a16="http://schemas.microsoft.com/office/drawing/2014/main" id="{F49ECFC0-A6F9-4BB2-885C-0A0F24404E15}"/>
                </a:ext>
              </a:extLst>
            </p:cNvPr>
            <p:cNvSpPr/>
            <p:nvPr/>
          </p:nvSpPr>
          <p:spPr bwMode="auto">
            <a:xfrm>
              <a:off x="3157605" y="2381544"/>
              <a:ext cx="196707" cy="113629"/>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70277041">
                    <a:custGeom>
                      <a:avLst/>
                      <a:gdLst>
                        <a:gd name="connsiteX0" fmla="*/ 0 w 737566"/>
                        <a:gd name="connsiteY0" fmla="*/ 0 h 426058"/>
                        <a:gd name="connsiteX1" fmla="*/ 383534 w 737566"/>
                        <a:gd name="connsiteY1" fmla="*/ 0 h 426058"/>
                        <a:gd name="connsiteX2" fmla="*/ 737566 w 737566"/>
                        <a:gd name="connsiteY2" fmla="*/ 0 h 426058"/>
                        <a:gd name="connsiteX3" fmla="*/ 737566 w 737566"/>
                        <a:gd name="connsiteY3" fmla="*/ 426058 h 426058"/>
                        <a:gd name="connsiteX4" fmla="*/ 354032 w 737566"/>
                        <a:gd name="connsiteY4" fmla="*/ 426058 h 426058"/>
                        <a:gd name="connsiteX5" fmla="*/ 0 w 737566"/>
                        <a:gd name="connsiteY5" fmla="*/ 426058 h 426058"/>
                        <a:gd name="connsiteX6" fmla="*/ 0 w 737566"/>
                        <a:gd name="connsiteY6" fmla="*/ 0 h 42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566" h="426058" fill="none" extrusionOk="0">
                          <a:moveTo>
                            <a:pt x="0" y="0"/>
                          </a:moveTo>
                          <a:cubicBezTo>
                            <a:pt x="187892" y="-8163"/>
                            <a:pt x="293233" y="6669"/>
                            <a:pt x="383534" y="0"/>
                          </a:cubicBezTo>
                          <a:cubicBezTo>
                            <a:pt x="473835" y="-6669"/>
                            <a:pt x="620875" y="35708"/>
                            <a:pt x="737566" y="0"/>
                          </a:cubicBezTo>
                          <a:cubicBezTo>
                            <a:pt x="737876" y="161020"/>
                            <a:pt x="712067" y="300981"/>
                            <a:pt x="737566" y="426058"/>
                          </a:cubicBezTo>
                          <a:cubicBezTo>
                            <a:pt x="565250" y="469959"/>
                            <a:pt x="532511" y="413782"/>
                            <a:pt x="354032" y="426058"/>
                          </a:cubicBezTo>
                          <a:cubicBezTo>
                            <a:pt x="175553" y="438334"/>
                            <a:pt x="152216" y="385032"/>
                            <a:pt x="0" y="426058"/>
                          </a:cubicBezTo>
                          <a:cubicBezTo>
                            <a:pt x="-18488" y="217476"/>
                            <a:pt x="1245" y="208649"/>
                            <a:pt x="0" y="0"/>
                          </a:cubicBezTo>
                          <a:close/>
                        </a:path>
                        <a:path w="737566" h="426058" stroke="0" extrusionOk="0">
                          <a:moveTo>
                            <a:pt x="0" y="0"/>
                          </a:moveTo>
                          <a:cubicBezTo>
                            <a:pt x="79195" y="-24426"/>
                            <a:pt x="234610" y="36638"/>
                            <a:pt x="368783" y="0"/>
                          </a:cubicBezTo>
                          <a:cubicBezTo>
                            <a:pt x="502956" y="-36638"/>
                            <a:pt x="598959" y="30772"/>
                            <a:pt x="737566" y="0"/>
                          </a:cubicBezTo>
                          <a:cubicBezTo>
                            <a:pt x="759416" y="168490"/>
                            <a:pt x="693844" y="293778"/>
                            <a:pt x="737566" y="426058"/>
                          </a:cubicBezTo>
                          <a:cubicBezTo>
                            <a:pt x="659940" y="451796"/>
                            <a:pt x="454845" y="392254"/>
                            <a:pt x="361407" y="426058"/>
                          </a:cubicBezTo>
                          <a:cubicBezTo>
                            <a:pt x="267969" y="459862"/>
                            <a:pt x="175007" y="415508"/>
                            <a:pt x="0" y="426058"/>
                          </a:cubicBezTo>
                          <a:cubicBezTo>
                            <a:pt x="-22039" y="270506"/>
                            <a:pt x="30056" y="96228"/>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11r</a:t>
              </a:r>
            </a:p>
            <a:p>
              <a:pPr algn="ctr" defTabSz="243894" eaLnBrk="0" fontAlgn="base" hangingPunct="0">
                <a:spcBef>
                  <a:spcPct val="0"/>
                </a:spcBef>
                <a:spcAft>
                  <a:spcPct val="0"/>
                </a:spcAft>
              </a:pPr>
              <a:r>
                <a:rPr lang="en-US" sz="1200" dirty="0">
                  <a:cs typeface="Arial" panose="020B0604020202020204" pitchFamily="34" charset="0"/>
                </a:rPr>
                <a:t>Fast Roam</a:t>
              </a:r>
              <a:endParaRPr lang="en-US" sz="1200" b="1" dirty="0">
                <a:cs typeface="Arial" panose="020B0604020202020204" pitchFamily="34" charset="0"/>
              </a:endParaRPr>
            </a:p>
          </p:txBody>
        </p:sp>
        <p:sp>
          <p:nvSpPr>
            <p:cNvPr id="132" name="Rectangle 131">
              <a:extLst>
                <a:ext uri="{FF2B5EF4-FFF2-40B4-BE49-F238E27FC236}">
                  <a16:creationId xmlns:a16="http://schemas.microsoft.com/office/drawing/2014/main" id="{B2D23E3B-74EE-48D2-A162-85F88BAB2F14}"/>
                </a:ext>
              </a:extLst>
            </p:cNvPr>
            <p:cNvSpPr/>
            <p:nvPr/>
          </p:nvSpPr>
          <p:spPr bwMode="auto">
            <a:xfrm>
              <a:off x="3000720" y="2526920"/>
              <a:ext cx="331096" cy="183683"/>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70277041">
                    <a:custGeom>
                      <a:avLst/>
                      <a:gdLst>
                        <a:gd name="connsiteX0" fmla="*/ 0 w 1055762"/>
                        <a:gd name="connsiteY0" fmla="*/ 0 h 556193"/>
                        <a:gd name="connsiteX1" fmla="*/ 548996 w 1055762"/>
                        <a:gd name="connsiteY1" fmla="*/ 0 h 556193"/>
                        <a:gd name="connsiteX2" fmla="*/ 1055762 w 1055762"/>
                        <a:gd name="connsiteY2" fmla="*/ 0 h 556193"/>
                        <a:gd name="connsiteX3" fmla="*/ 1055762 w 1055762"/>
                        <a:gd name="connsiteY3" fmla="*/ 556193 h 556193"/>
                        <a:gd name="connsiteX4" fmla="*/ 506766 w 1055762"/>
                        <a:gd name="connsiteY4" fmla="*/ 556193 h 556193"/>
                        <a:gd name="connsiteX5" fmla="*/ 0 w 1055762"/>
                        <a:gd name="connsiteY5" fmla="*/ 556193 h 556193"/>
                        <a:gd name="connsiteX6" fmla="*/ 0 w 1055762"/>
                        <a:gd name="connsiteY6" fmla="*/ 0 h 55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5762" h="556193" fill="none" extrusionOk="0">
                          <a:moveTo>
                            <a:pt x="0" y="0"/>
                          </a:moveTo>
                          <a:cubicBezTo>
                            <a:pt x="228542" y="-29125"/>
                            <a:pt x="394639" y="49519"/>
                            <a:pt x="548996" y="0"/>
                          </a:cubicBezTo>
                          <a:cubicBezTo>
                            <a:pt x="703353" y="-49519"/>
                            <a:pt x="935722" y="7573"/>
                            <a:pt x="1055762" y="0"/>
                          </a:cubicBezTo>
                          <a:cubicBezTo>
                            <a:pt x="1100509" y="141920"/>
                            <a:pt x="1042525" y="313241"/>
                            <a:pt x="1055762" y="556193"/>
                          </a:cubicBezTo>
                          <a:cubicBezTo>
                            <a:pt x="911466" y="578009"/>
                            <a:pt x="641722" y="520239"/>
                            <a:pt x="506766" y="556193"/>
                          </a:cubicBezTo>
                          <a:cubicBezTo>
                            <a:pt x="371810" y="592147"/>
                            <a:pt x="246026" y="542388"/>
                            <a:pt x="0" y="556193"/>
                          </a:cubicBezTo>
                          <a:cubicBezTo>
                            <a:pt x="-35197" y="280007"/>
                            <a:pt x="61067" y="164095"/>
                            <a:pt x="0" y="0"/>
                          </a:cubicBezTo>
                          <a:close/>
                        </a:path>
                        <a:path w="1055762" h="556193" stroke="0" extrusionOk="0">
                          <a:moveTo>
                            <a:pt x="0" y="0"/>
                          </a:moveTo>
                          <a:cubicBezTo>
                            <a:pt x="218629" y="-3288"/>
                            <a:pt x="319640" y="59409"/>
                            <a:pt x="527881" y="0"/>
                          </a:cubicBezTo>
                          <a:cubicBezTo>
                            <a:pt x="736122" y="-59409"/>
                            <a:pt x="929898" y="58379"/>
                            <a:pt x="1055762" y="0"/>
                          </a:cubicBezTo>
                          <a:cubicBezTo>
                            <a:pt x="1073282" y="113939"/>
                            <a:pt x="1012981" y="408357"/>
                            <a:pt x="1055762" y="556193"/>
                          </a:cubicBezTo>
                          <a:cubicBezTo>
                            <a:pt x="826302" y="566235"/>
                            <a:pt x="639217" y="534116"/>
                            <a:pt x="517323" y="556193"/>
                          </a:cubicBezTo>
                          <a:cubicBezTo>
                            <a:pt x="395429" y="578270"/>
                            <a:pt x="237395" y="543531"/>
                            <a:pt x="0" y="556193"/>
                          </a:cubicBezTo>
                          <a:cubicBezTo>
                            <a:pt x="-17907" y="316178"/>
                            <a:pt x="52380" y="232653"/>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11w</a:t>
              </a:r>
            </a:p>
            <a:p>
              <a:pPr algn="ctr" defTabSz="243894" eaLnBrk="0" fontAlgn="base" hangingPunct="0">
                <a:spcBef>
                  <a:spcPct val="0"/>
                </a:spcBef>
                <a:spcAft>
                  <a:spcPct val="0"/>
                </a:spcAft>
              </a:pPr>
              <a:r>
                <a:rPr lang="en-US" sz="1200" dirty="0">
                  <a:cs typeface="Arial" panose="020B0604020202020204" pitchFamily="34" charset="0"/>
                </a:rPr>
                <a:t>Management Frame Security</a:t>
              </a:r>
              <a:endParaRPr lang="en-US" sz="1200" b="1" dirty="0">
                <a:cs typeface="Arial" panose="020B0604020202020204" pitchFamily="34" charset="0"/>
              </a:endParaRPr>
            </a:p>
          </p:txBody>
        </p:sp>
        <p:sp>
          <p:nvSpPr>
            <p:cNvPr id="133" name="Rectangle 132">
              <a:extLst>
                <a:ext uri="{FF2B5EF4-FFF2-40B4-BE49-F238E27FC236}">
                  <a16:creationId xmlns:a16="http://schemas.microsoft.com/office/drawing/2014/main" id="{F3C6D4C6-F359-445E-BA16-A8336721BBB6}"/>
                </a:ext>
              </a:extLst>
            </p:cNvPr>
            <p:cNvSpPr/>
            <p:nvPr/>
          </p:nvSpPr>
          <p:spPr bwMode="auto">
            <a:xfrm>
              <a:off x="3000714" y="2834236"/>
              <a:ext cx="331102" cy="162076"/>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70277041">
                    <a:custGeom>
                      <a:avLst/>
                      <a:gdLst>
                        <a:gd name="connsiteX0" fmla="*/ 0 w 1289009"/>
                        <a:gd name="connsiteY0" fmla="*/ 0 h 556193"/>
                        <a:gd name="connsiteX1" fmla="*/ 429670 w 1289009"/>
                        <a:gd name="connsiteY1" fmla="*/ 0 h 556193"/>
                        <a:gd name="connsiteX2" fmla="*/ 859339 w 1289009"/>
                        <a:gd name="connsiteY2" fmla="*/ 0 h 556193"/>
                        <a:gd name="connsiteX3" fmla="*/ 1289009 w 1289009"/>
                        <a:gd name="connsiteY3" fmla="*/ 0 h 556193"/>
                        <a:gd name="connsiteX4" fmla="*/ 1289009 w 1289009"/>
                        <a:gd name="connsiteY4" fmla="*/ 556193 h 556193"/>
                        <a:gd name="connsiteX5" fmla="*/ 872229 w 1289009"/>
                        <a:gd name="connsiteY5" fmla="*/ 556193 h 556193"/>
                        <a:gd name="connsiteX6" fmla="*/ 442560 w 1289009"/>
                        <a:gd name="connsiteY6" fmla="*/ 556193 h 556193"/>
                        <a:gd name="connsiteX7" fmla="*/ 0 w 1289009"/>
                        <a:gd name="connsiteY7" fmla="*/ 556193 h 556193"/>
                        <a:gd name="connsiteX8" fmla="*/ 0 w 1289009"/>
                        <a:gd name="connsiteY8" fmla="*/ 0 h 55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9009" h="556193" fill="none" extrusionOk="0">
                          <a:moveTo>
                            <a:pt x="0" y="0"/>
                          </a:moveTo>
                          <a:cubicBezTo>
                            <a:pt x="201815" y="-21234"/>
                            <a:pt x="338756" y="304"/>
                            <a:pt x="429670" y="0"/>
                          </a:cubicBezTo>
                          <a:cubicBezTo>
                            <a:pt x="520584" y="-304"/>
                            <a:pt x="756316" y="38124"/>
                            <a:pt x="859339" y="0"/>
                          </a:cubicBezTo>
                          <a:cubicBezTo>
                            <a:pt x="962362" y="-38124"/>
                            <a:pt x="1150552" y="48798"/>
                            <a:pt x="1289009" y="0"/>
                          </a:cubicBezTo>
                          <a:cubicBezTo>
                            <a:pt x="1302737" y="252276"/>
                            <a:pt x="1243054" y="322082"/>
                            <a:pt x="1289009" y="556193"/>
                          </a:cubicBezTo>
                          <a:cubicBezTo>
                            <a:pt x="1188416" y="577036"/>
                            <a:pt x="1024124" y="532399"/>
                            <a:pt x="872229" y="556193"/>
                          </a:cubicBezTo>
                          <a:cubicBezTo>
                            <a:pt x="720334" y="579987"/>
                            <a:pt x="557963" y="535115"/>
                            <a:pt x="442560" y="556193"/>
                          </a:cubicBezTo>
                          <a:cubicBezTo>
                            <a:pt x="327157" y="577271"/>
                            <a:pt x="122267" y="547059"/>
                            <a:pt x="0" y="556193"/>
                          </a:cubicBezTo>
                          <a:cubicBezTo>
                            <a:pt x="-49190" y="336731"/>
                            <a:pt x="56761" y="233697"/>
                            <a:pt x="0" y="0"/>
                          </a:cubicBezTo>
                          <a:close/>
                        </a:path>
                        <a:path w="1289009" h="556193" stroke="0" extrusionOk="0">
                          <a:moveTo>
                            <a:pt x="0" y="0"/>
                          </a:moveTo>
                          <a:cubicBezTo>
                            <a:pt x="172955" y="-30474"/>
                            <a:pt x="229838" y="18766"/>
                            <a:pt x="429670" y="0"/>
                          </a:cubicBezTo>
                          <a:cubicBezTo>
                            <a:pt x="629502" y="-18766"/>
                            <a:pt x="644752" y="23754"/>
                            <a:pt x="820669" y="0"/>
                          </a:cubicBezTo>
                          <a:cubicBezTo>
                            <a:pt x="996586" y="-23754"/>
                            <a:pt x="1078247" y="47352"/>
                            <a:pt x="1289009" y="0"/>
                          </a:cubicBezTo>
                          <a:cubicBezTo>
                            <a:pt x="1315923" y="263320"/>
                            <a:pt x="1243078" y="361504"/>
                            <a:pt x="1289009" y="556193"/>
                          </a:cubicBezTo>
                          <a:cubicBezTo>
                            <a:pt x="1080246" y="591858"/>
                            <a:pt x="1039716" y="511203"/>
                            <a:pt x="846449" y="556193"/>
                          </a:cubicBezTo>
                          <a:cubicBezTo>
                            <a:pt x="653182" y="601183"/>
                            <a:pt x="550392" y="507383"/>
                            <a:pt x="416780" y="556193"/>
                          </a:cubicBezTo>
                          <a:cubicBezTo>
                            <a:pt x="283168" y="605003"/>
                            <a:pt x="195930" y="539573"/>
                            <a:pt x="0" y="556193"/>
                          </a:cubicBezTo>
                          <a:cubicBezTo>
                            <a:pt x="-23940" y="319059"/>
                            <a:pt x="9038" y="138192"/>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11n</a:t>
              </a:r>
            </a:p>
            <a:p>
              <a:pPr algn="ctr" defTabSz="243894" eaLnBrk="0" fontAlgn="base" hangingPunct="0">
                <a:spcBef>
                  <a:spcPct val="0"/>
                </a:spcBef>
                <a:spcAft>
                  <a:spcPct val="0"/>
                </a:spcAft>
              </a:pPr>
              <a:r>
                <a:rPr lang="en-US" sz="1200" dirty="0">
                  <a:cs typeface="Arial" panose="020B0604020202020204" pitchFamily="34" charset="0"/>
                </a:rPr>
                <a:t>High Throughput (&gt;100 Mb/s)</a:t>
              </a:r>
              <a:endParaRPr lang="en-US" sz="1200" b="1" dirty="0">
                <a:cs typeface="Arial" panose="020B0604020202020204" pitchFamily="34" charset="0"/>
              </a:endParaRPr>
            </a:p>
          </p:txBody>
        </p:sp>
        <p:sp>
          <p:nvSpPr>
            <p:cNvPr id="134" name="Rectangle 133">
              <a:extLst>
                <a:ext uri="{FF2B5EF4-FFF2-40B4-BE49-F238E27FC236}">
                  <a16:creationId xmlns:a16="http://schemas.microsoft.com/office/drawing/2014/main" id="{69639701-59C8-4BBC-BF60-687055FF1F15}"/>
                </a:ext>
              </a:extLst>
            </p:cNvPr>
            <p:cNvSpPr/>
            <p:nvPr/>
          </p:nvSpPr>
          <p:spPr bwMode="auto">
            <a:xfrm>
              <a:off x="3001676" y="3022561"/>
              <a:ext cx="331102" cy="113629"/>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70277041">
                    <a:custGeom>
                      <a:avLst/>
                      <a:gdLst>
                        <a:gd name="connsiteX0" fmla="*/ 0 w 1241487"/>
                        <a:gd name="connsiteY0" fmla="*/ 0 h 426058"/>
                        <a:gd name="connsiteX1" fmla="*/ 413829 w 1241487"/>
                        <a:gd name="connsiteY1" fmla="*/ 0 h 426058"/>
                        <a:gd name="connsiteX2" fmla="*/ 827658 w 1241487"/>
                        <a:gd name="connsiteY2" fmla="*/ 0 h 426058"/>
                        <a:gd name="connsiteX3" fmla="*/ 1241487 w 1241487"/>
                        <a:gd name="connsiteY3" fmla="*/ 0 h 426058"/>
                        <a:gd name="connsiteX4" fmla="*/ 1241487 w 1241487"/>
                        <a:gd name="connsiteY4" fmla="*/ 426058 h 426058"/>
                        <a:gd name="connsiteX5" fmla="*/ 840073 w 1241487"/>
                        <a:gd name="connsiteY5" fmla="*/ 426058 h 426058"/>
                        <a:gd name="connsiteX6" fmla="*/ 426244 w 1241487"/>
                        <a:gd name="connsiteY6" fmla="*/ 426058 h 426058"/>
                        <a:gd name="connsiteX7" fmla="*/ 0 w 1241487"/>
                        <a:gd name="connsiteY7" fmla="*/ 426058 h 426058"/>
                        <a:gd name="connsiteX8" fmla="*/ 0 w 1241487"/>
                        <a:gd name="connsiteY8" fmla="*/ 0 h 42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487" h="426058" fill="none" extrusionOk="0">
                          <a:moveTo>
                            <a:pt x="0" y="0"/>
                          </a:moveTo>
                          <a:cubicBezTo>
                            <a:pt x="148517" y="-11346"/>
                            <a:pt x="270500" y="26190"/>
                            <a:pt x="413829" y="0"/>
                          </a:cubicBezTo>
                          <a:cubicBezTo>
                            <a:pt x="557158" y="-26190"/>
                            <a:pt x="632437" y="42392"/>
                            <a:pt x="827658" y="0"/>
                          </a:cubicBezTo>
                          <a:cubicBezTo>
                            <a:pt x="1022879" y="-42392"/>
                            <a:pt x="1115765" y="25863"/>
                            <a:pt x="1241487" y="0"/>
                          </a:cubicBezTo>
                          <a:cubicBezTo>
                            <a:pt x="1288308" y="123265"/>
                            <a:pt x="1217066" y="325296"/>
                            <a:pt x="1241487" y="426058"/>
                          </a:cubicBezTo>
                          <a:cubicBezTo>
                            <a:pt x="1060521" y="442292"/>
                            <a:pt x="1040755" y="393213"/>
                            <a:pt x="840073" y="426058"/>
                          </a:cubicBezTo>
                          <a:cubicBezTo>
                            <a:pt x="639391" y="458903"/>
                            <a:pt x="584941" y="389471"/>
                            <a:pt x="426244" y="426058"/>
                          </a:cubicBezTo>
                          <a:cubicBezTo>
                            <a:pt x="267547" y="462645"/>
                            <a:pt x="98936" y="400491"/>
                            <a:pt x="0" y="426058"/>
                          </a:cubicBezTo>
                          <a:cubicBezTo>
                            <a:pt x="-13212" y="261476"/>
                            <a:pt x="19499" y="156572"/>
                            <a:pt x="0" y="0"/>
                          </a:cubicBezTo>
                          <a:close/>
                        </a:path>
                        <a:path w="1241487" h="426058" stroke="0" extrusionOk="0">
                          <a:moveTo>
                            <a:pt x="0" y="0"/>
                          </a:moveTo>
                          <a:cubicBezTo>
                            <a:pt x="160742" y="-18400"/>
                            <a:pt x="286803" y="35366"/>
                            <a:pt x="413829" y="0"/>
                          </a:cubicBezTo>
                          <a:cubicBezTo>
                            <a:pt x="540855" y="-35366"/>
                            <a:pt x="713777" y="17758"/>
                            <a:pt x="790413" y="0"/>
                          </a:cubicBezTo>
                          <a:cubicBezTo>
                            <a:pt x="867049" y="-17758"/>
                            <a:pt x="1101939" y="29515"/>
                            <a:pt x="1241487" y="0"/>
                          </a:cubicBezTo>
                          <a:cubicBezTo>
                            <a:pt x="1241658" y="148487"/>
                            <a:pt x="1223421" y="240393"/>
                            <a:pt x="1241487" y="426058"/>
                          </a:cubicBezTo>
                          <a:cubicBezTo>
                            <a:pt x="1111619" y="440338"/>
                            <a:pt x="937534" y="408183"/>
                            <a:pt x="815243" y="426058"/>
                          </a:cubicBezTo>
                          <a:cubicBezTo>
                            <a:pt x="692952" y="443933"/>
                            <a:pt x="509667" y="410586"/>
                            <a:pt x="401414" y="426058"/>
                          </a:cubicBezTo>
                          <a:cubicBezTo>
                            <a:pt x="293161" y="441530"/>
                            <a:pt x="81357" y="425350"/>
                            <a:pt x="0" y="426058"/>
                          </a:cubicBezTo>
                          <a:cubicBezTo>
                            <a:pt x="-13295" y="332860"/>
                            <a:pt x="16137" y="138070"/>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11p</a:t>
              </a:r>
            </a:p>
            <a:p>
              <a:pPr algn="ctr" defTabSz="243894" eaLnBrk="0" fontAlgn="base" hangingPunct="0">
                <a:spcBef>
                  <a:spcPct val="0"/>
                </a:spcBef>
                <a:spcAft>
                  <a:spcPct val="0"/>
                </a:spcAft>
              </a:pPr>
              <a:r>
                <a:rPr lang="en-US" sz="1200" dirty="0">
                  <a:cs typeface="Arial" panose="020B0604020202020204" pitchFamily="34" charset="0"/>
                </a:rPr>
                <a:t>WAVE</a:t>
              </a:r>
              <a:endParaRPr lang="en-US" sz="1200" b="1" dirty="0">
                <a:cs typeface="Arial" panose="020B0604020202020204" pitchFamily="34" charset="0"/>
              </a:endParaRPr>
            </a:p>
          </p:txBody>
        </p:sp>
        <p:sp>
          <p:nvSpPr>
            <p:cNvPr id="135" name="Rectangle 134">
              <a:extLst>
                <a:ext uri="{FF2B5EF4-FFF2-40B4-BE49-F238E27FC236}">
                  <a16:creationId xmlns:a16="http://schemas.microsoft.com/office/drawing/2014/main" id="{2B2C7780-E6E5-4326-A95C-FE7A9878D2E7}"/>
                </a:ext>
              </a:extLst>
            </p:cNvPr>
            <p:cNvSpPr/>
            <p:nvPr/>
          </p:nvSpPr>
          <p:spPr bwMode="auto">
            <a:xfrm>
              <a:off x="3000740" y="3157513"/>
              <a:ext cx="334253" cy="160452"/>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70277041">
                    <a:custGeom>
                      <a:avLst/>
                      <a:gdLst>
                        <a:gd name="connsiteX0" fmla="*/ 0 w 1253300"/>
                        <a:gd name="connsiteY0" fmla="*/ 0 h 556193"/>
                        <a:gd name="connsiteX1" fmla="*/ 417767 w 1253300"/>
                        <a:gd name="connsiteY1" fmla="*/ 0 h 556193"/>
                        <a:gd name="connsiteX2" fmla="*/ 835533 w 1253300"/>
                        <a:gd name="connsiteY2" fmla="*/ 0 h 556193"/>
                        <a:gd name="connsiteX3" fmla="*/ 1253300 w 1253300"/>
                        <a:gd name="connsiteY3" fmla="*/ 0 h 556193"/>
                        <a:gd name="connsiteX4" fmla="*/ 1253300 w 1253300"/>
                        <a:gd name="connsiteY4" fmla="*/ 556193 h 556193"/>
                        <a:gd name="connsiteX5" fmla="*/ 848066 w 1253300"/>
                        <a:gd name="connsiteY5" fmla="*/ 556193 h 556193"/>
                        <a:gd name="connsiteX6" fmla="*/ 430300 w 1253300"/>
                        <a:gd name="connsiteY6" fmla="*/ 556193 h 556193"/>
                        <a:gd name="connsiteX7" fmla="*/ 0 w 1253300"/>
                        <a:gd name="connsiteY7" fmla="*/ 556193 h 556193"/>
                        <a:gd name="connsiteX8" fmla="*/ 0 w 1253300"/>
                        <a:gd name="connsiteY8" fmla="*/ 0 h 55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3300" h="556193" fill="none" extrusionOk="0">
                          <a:moveTo>
                            <a:pt x="0" y="0"/>
                          </a:moveTo>
                          <a:cubicBezTo>
                            <a:pt x="176885" y="-21483"/>
                            <a:pt x="306010" y="36997"/>
                            <a:pt x="417767" y="0"/>
                          </a:cubicBezTo>
                          <a:cubicBezTo>
                            <a:pt x="529524" y="-36997"/>
                            <a:pt x="726470" y="17462"/>
                            <a:pt x="835533" y="0"/>
                          </a:cubicBezTo>
                          <a:cubicBezTo>
                            <a:pt x="944596" y="-17462"/>
                            <a:pt x="1072749" y="6091"/>
                            <a:pt x="1253300" y="0"/>
                          </a:cubicBezTo>
                          <a:cubicBezTo>
                            <a:pt x="1267028" y="252276"/>
                            <a:pt x="1207345" y="322082"/>
                            <a:pt x="1253300" y="556193"/>
                          </a:cubicBezTo>
                          <a:cubicBezTo>
                            <a:pt x="1087013" y="591862"/>
                            <a:pt x="953064" y="515252"/>
                            <a:pt x="848066" y="556193"/>
                          </a:cubicBezTo>
                          <a:cubicBezTo>
                            <a:pt x="743068" y="597134"/>
                            <a:pt x="612660" y="540096"/>
                            <a:pt x="430300" y="556193"/>
                          </a:cubicBezTo>
                          <a:cubicBezTo>
                            <a:pt x="247940" y="572290"/>
                            <a:pt x="207648" y="532436"/>
                            <a:pt x="0" y="556193"/>
                          </a:cubicBezTo>
                          <a:cubicBezTo>
                            <a:pt x="-49190" y="336731"/>
                            <a:pt x="56761" y="233697"/>
                            <a:pt x="0" y="0"/>
                          </a:cubicBezTo>
                          <a:close/>
                        </a:path>
                        <a:path w="1253300" h="556193" stroke="0" extrusionOk="0">
                          <a:moveTo>
                            <a:pt x="0" y="0"/>
                          </a:moveTo>
                          <a:cubicBezTo>
                            <a:pt x="169125" y="-9077"/>
                            <a:pt x="247983" y="7508"/>
                            <a:pt x="417767" y="0"/>
                          </a:cubicBezTo>
                          <a:cubicBezTo>
                            <a:pt x="587551" y="-7508"/>
                            <a:pt x="616338" y="30181"/>
                            <a:pt x="797934" y="0"/>
                          </a:cubicBezTo>
                          <a:cubicBezTo>
                            <a:pt x="979530" y="-30181"/>
                            <a:pt x="1118603" y="7422"/>
                            <a:pt x="1253300" y="0"/>
                          </a:cubicBezTo>
                          <a:cubicBezTo>
                            <a:pt x="1280214" y="263320"/>
                            <a:pt x="1207369" y="361504"/>
                            <a:pt x="1253300" y="556193"/>
                          </a:cubicBezTo>
                          <a:cubicBezTo>
                            <a:pt x="1131919" y="561868"/>
                            <a:pt x="977753" y="544071"/>
                            <a:pt x="823000" y="556193"/>
                          </a:cubicBezTo>
                          <a:cubicBezTo>
                            <a:pt x="668247" y="568315"/>
                            <a:pt x="568285" y="547020"/>
                            <a:pt x="405234" y="556193"/>
                          </a:cubicBezTo>
                          <a:cubicBezTo>
                            <a:pt x="242183" y="565366"/>
                            <a:pt x="197064" y="540788"/>
                            <a:pt x="0" y="556193"/>
                          </a:cubicBezTo>
                          <a:cubicBezTo>
                            <a:pt x="-23940" y="319059"/>
                            <a:pt x="9038" y="138192"/>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11y</a:t>
              </a:r>
            </a:p>
            <a:p>
              <a:pPr algn="ctr" defTabSz="243894" eaLnBrk="0" fontAlgn="base" hangingPunct="0">
                <a:spcBef>
                  <a:spcPct val="0"/>
                </a:spcBef>
                <a:spcAft>
                  <a:spcPct val="0"/>
                </a:spcAft>
              </a:pPr>
              <a:r>
                <a:rPr lang="en-US" sz="1200" dirty="0">
                  <a:cs typeface="Arial" panose="020B0604020202020204" pitchFamily="34" charset="0"/>
                </a:rPr>
                <a:t>Contention Based Protocol</a:t>
              </a:r>
            </a:p>
          </p:txBody>
        </p:sp>
        <p:sp>
          <p:nvSpPr>
            <p:cNvPr id="136" name="Rectangle: Rounded Corners 135">
              <a:extLst>
                <a:ext uri="{FF2B5EF4-FFF2-40B4-BE49-F238E27FC236}">
                  <a16:creationId xmlns:a16="http://schemas.microsoft.com/office/drawing/2014/main" id="{0F739D13-E5EE-442F-AC39-5CA6CDEEF9E1}"/>
                </a:ext>
              </a:extLst>
            </p:cNvPr>
            <p:cNvSpPr/>
            <p:nvPr/>
          </p:nvSpPr>
          <p:spPr bwMode="auto">
            <a:xfrm>
              <a:off x="3419078" y="1943496"/>
              <a:ext cx="390294" cy="1402245"/>
            </a:xfrm>
            <a:prstGeom prst="roundRect">
              <a:avLst>
                <a:gd name="adj" fmla="val 9510"/>
              </a:avLst>
            </a:prstGeom>
            <a:solidFill>
              <a:srgbClr val="FFC000">
                <a:alpha val="74000"/>
              </a:srgbClr>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19033472">
                    <a:custGeom>
                      <a:avLst/>
                      <a:gdLst>
                        <a:gd name="connsiteX0" fmla="*/ 0 w 1463430"/>
                        <a:gd name="connsiteY0" fmla="*/ 139172 h 5257800"/>
                        <a:gd name="connsiteX1" fmla="*/ 139172 w 1463430"/>
                        <a:gd name="connsiteY1" fmla="*/ 0 h 5257800"/>
                        <a:gd name="connsiteX2" fmla="*/ 743566 w 1463430"/>
                        <a:gd name="connsiteY2" fmla="*/ 0 h 5257800"/>
                        <a:gd name="connsiteX3" fmla="*/ 1324258 w 1463430"/>
                        <a:gd name="connsiteY3" fmla="*/ 0 h 5257800"/>
                        <a:gd name="connsiteX4" fmla="*/ 1463430 w 1463430"/>
                        <a:gd name="connsiteY4" fmla="*/ 139172 h 5257800"/>
                        <a:gd name="connsiteX5" fmla="*/ 1463430 w 1463430"/>
                        <a:gd name="connsiteY5" fmla="*/ 761604 h 5257800"/>
                        <a:gd name="connsiteX6" fmla="*/ 1463430 w 1463430"/>
                        <a:gd name="connsiteY6" fmla="*/ 1284447 h 5257800"/>
                        <a:gd name="connsiteX7" fmla="*/ 1463430 w 1463430"/>
                        <a:gd name="connsiteY7" fmla="*/ 1757495 h 5257800"/>
                        <a:gd name="connsiteX8" fmla="*/ 1463430 w 1463430"/>
                        <a:gd name="connsiteY8" fmla="*/ 2280338 h 5257800"/>
                        <a:gd name="connsiteX9" fmla="*/ 1463430 w 1463430"/>
                        <a:gd name="connsiteY9" fmla="*/ 2952565 h 5257800"/>
                        <a:gd name="connsiteX10" fmla="*/ 1463430 w 1463430"/>
                        <a:gd name="connsiteY10" fmla="*/ 3475408 h 5257800"/>
                        <a:gd name="connsiteX11" fmla="*/ 1463430 w 1463430"/>
                        <a:gd name="connsiteY11" fmla="*/ 3948456 h 5257800"/>
                        <a:gd name="connsiteX12" fmla="*/ 1463430 w 1463430"/>
                        <a:gd name="connsiteY12" fmla="*/ 4471299 h 5257800"/>
                        <a:gd name="connsiteX13" fmla="*/ 1463430 w 1463430"/>
                        <a:gd name="connsiteY13" fmla="*/ 5118628 h 5257800"/>
                        <a:gd name="connsiteX14" fmla="*/ 1324258 w 1463430"/>
                        <a:gd name="connsiteY14" fmla="*/ 5257800 h 5257800"/>
                        <a:gd name="connsiteX15" fmla="*/ 767268 w 1463430"/>
                        <a:gd name="connsiteY15" fmla="*/ 5257800 h 5257800"/>
                        <a:gd name="connsiteX16" fmla="*/ 139172 w 1463430"/>
                        <a:gd name="connsiteY16" fmla="*/ 5257800 h 5257800"/>
                        <a:gd name="connsiteX17" fmla="*/ 0 w 1463430"/>
                        <a:gd name="connsiteY17" fmla="*/ 5118628 h 5257800"/>
                        <a:gd name="connsiteX18" fmla="*/ 0 w 1463430"/>
                        <a:gd name="connsiteY18" fmla="*/ 4496196 h 5257800"/>
                        <a:gd name="connsiteX19" fmla="*/ 0 w 1463430"/>
                        <a:gd name="connsiteY19" fmla="*/ 3823969 h 5257800"/>
                        <a:gd name="connsiteX20" fmla="*/ 0 w 1463430"/>
                        <a:gd name="connsiteY20" fmla="*/ 3301127 h 5257800"/>
                        <a:gd name="connsiteX21" fmla="*/ 0 w 1463430"/>
                        <a:gd name="connsiteY21" fmla="*/ 2678695 h 5257800"/>
                        <a:gd name="connsiteX22" fmla="*/ 0 w 1463430"/>
                        <a:gd name="connsiteY22" fmla="*/ 2205646 h 5257800"/>
                        <a:gd name="connsiteX23" fmla="*/ 0 w 1463430"/>
                        <a:gd name="connsiteY23" fmla="*/ 1483625 h 5257800"/>
                        <a:gd name="connsiteX24" fmla="*/ 0 w 1463430"/>
                        <a:gd name="connsiteY24" fmla="*/ 861193 h 5257800"/>
                        <a:gd name="connsiteX25" fmla="*/ 0 w 1463430"/>
                        <a:gd name="connsiteY25" fmla="*/ 139172 h 525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63430" h="5257800" fill="none" extrusionOk="0">
                          <a:moveTo>
                            <a:pt x="0" y="139172"/>
                          </a:moveTo>
                          <a:cubicBezTo>
                            <a:pt x="-8015" y="78400"/>
                            <a:pt x="60407" y="-2523"/>
                            <a:pt x="139172" y="0"/>
                          </a:cubicBezTo>
                          <a:cubicBezTo>
                            <a:pt x="400325" y="-19054"/>
                            <a:pt x="597225" y="-2070"/>
                            <a:pt x="743566" y="0"/>
                          </a:cubicBezTo>
                          <a:cubicBezTo>
                            <a:pt x="889907" y="2070"/>
                            <a:pt x="1179467" y="24453"/>
                            <a:pt x="1324258" y="0"/>
                          </a:cubicBezTo>
                          <a:cubicBezTo>
                            <a:pt x="1400312" y="2521"/>
                            <a:pt x="1457974" y="45128"/>
                            <a:pt x="1463430" y="139172"/>
                          </a:cubicBezTo>
                          <a:cubicBezTo>
                            <a:pt x="1442184" y="419215"/>
                            <a:pt x="1494503" y="605179"/>
                            <a:pt x="1463430" y="761604"/>
                          </a:cubicBezTo>
                          <a:cubicBezTo>
                            <a:pt x="1432357" y="918029"/>
                            <a:pt x="1481698" y="1024924"/>
                            <a:pt x="1463430" y="1284447"/>
                          </a:cubicBezTo>
                          <a:cubicBezTo>
                            <a:pt x="1445162" y="1543970"/>
                            <a:pt x="1465730" y="1541569"/>
                            <a:pt x="1463430" y="1757495"/>
                          </a:cubicBezTo>
                          <a:cubicBezTo>
                            <a:pt x="1461130" y="1973421"/>
                            <a:pt x="1451089" y="2171753"/>
                            <a:pt x="1463430" y="2280338"/>
                          </a:cubicBezTo>
                          <a:cubicBezTo>
                            <a:pt x="1475771" y="2388923"/>
                            <a:pt x="1483049" y="2684980"/>
                            <a:pt x="1463430" y="2952565"/>
                          </a:cubicBezTo>
                          <a:cubicBezTo>
                            <a:pt x="1443811" y="3220150"/>
                            <a:pt x="1438603" y="3320107"/>
                            <a:pt x="1463430" y="3475408"/>
                          </a:cubicBezTo>
                          <a:cubicBezTo>
                            <a:pt x="1488257" y="3630709"/>
                            <a:pt x="1444695" y="3798664"/>
                            <a:pt x="1463430" y="3948456"/>
                          </a:cubicBezTo>
                          <a:cubicBezTo>
                            <a:pt x="1482165" y="4098248"/>
                            <a:pt x="1484245" y="4346681"/>
                            <a:pt x="1463430" y="4471299"/>
                          </a:cubicBezTo>
                          <a:cubicBezTo>
                            <a:pt x="1442615" y="4595917"/>
                            <a:pt x="1439657" y="4916912"/>
                            <a:pt x="1463430" y="5118628"/>
                          </a:cubicBezTo>
                          <a:cubicBezTo>
                            <a:pt x="1450149" y="5197083"/>
                            <a:pt x="1410509" y="5267661"/>
                            <a:pt x="1324258" y="5257800"/>
                          </a:cubicBezTo>
                          <a:cubicBezTo>
                            <a:pt x="1065951" y="5268282"/>
                            <a:pt x="897908" y="5240521"/>
                            <a:pt x="767268" y="5257800"/>
                          </a:cubicBezTo>
                          <a:cubicBezTo>
                            <a:pt x="636628" y="5275080"/>
                            <a:pt x="278687" y="5247372"/>
                            <a:pt x="139172" y="5257800"/>
                          </a:cubicBezTo>
                          <a:cubicBezTo>
                            <a:pt x="66982" y="5274206"/>
                            <a:pt x="17415" y="5202823"/>
                            <a:pt x="0" y="5118628"/>
                          </a:cubicBezTo>
                          <a:cubicBezTo>
                            <a:pt x="26472" y="4839229"/>
                            <a:pt x="3404" y="4641964"/>
                            <a:pt x="0" y="4496196"/>
                          </a:cubicBezTo>
                          <a:cubicBezTo>
                            <a:pt x="-3404" y="4350428"/>
                            <a:pt x="25083" y="3962776"/>
                            <a:pt x="0" y="3823969"/>
                          </a:cubicBezTo>
                          <a:cubicBezTo>
                            <a:pt x="-25083" y="3685162"/>
                            <a:pt x="2747" y="3448237"/>
                            <a:pt x="0" y="3301127"/>
                          </a:cubicBezTo>
                          <a:cubicBezTo>
                            <a:pt x="-2747" y="3154017"/>
                            <a:pt x="-4292" y="2821995"/>
                            <a:pt x="0" y="2678695"/>
                          </a:cubicBezTo>
                          <a:cubicBezTo>
                            <a:pt x="4292" y="2535395"/>
                            <a:pt x="18929" y="2355724"/>
                            <a:pt x="0" y="2205646"/>
                          </a:cubicBezTo>
                          <a:cubicBezTo>
                            <a:pt x="-18929" y="2055568"/>
                            <a:pt x="-24841" y="1655260"/>
                            <a:pt x="0" y="1483625"/>
                          </a:cubicBezTo>
                          <a:cubicBezTo>
                            <a:pt x="24841" y="1311990"/>
                            <a:pt x="29021" y="1101339"/>
                            <a:pt x="0" y="861193"/>
                          </a:cubicBezTo>
                          <a:cubicBezTo>
                            <a:pt x="-29021" y="621047"/>
                            <a:pt x="-927" y="374965"/>
                            <a:pt x="0" y="139172"/>
                          </a:cubicBezTo>
                          <a:close/>
                        </a:path>
                        <a:path w="1463430" h="5257800" stroke="0" extrusionOk="0">
                          <a:moveTo>
                            <a:pt x="0" y="139172"/>
                          </a:moveTo>
                          <a:cubicBezTo>
                            <a:pt x="-14893" y="53123"/>
                            <a:pt x="53141" y="3441"/>
                            <a:pt x="139172" y="0"/>
                          </a:cubicBezTo>
                          <a:cubicBezTo>
                            <a:pt x="383162" y="-5424"/>
                            <a:pt x="470078" y="-14765"/>
                            <a:pt x="755417" y="0"/>
                          </a:cubicBezTo>
                          <a:cubicBezTo>
                            <a:pt x="1040756" y="14765"/>
                            <a:pt x="1194162" y="23964"/>
                            <a:pt x="1324258" y="0"/>
                          </a:cubicBezTo>
                          <a:cubicBezTo>
                            <a:pt x="1386123" y="-8206"/>
                            <a:pt x="1466595" y="63821"/>
                            <a:pt x="1463430" y="139172"/>
                          </a:cubicBezTo>
                          <a:cubicBezTo>
                            <a:pt x="1448213" y="298593"/>
                            <a:pt x="1469698" y="434595"/>
                            <a:pt x="1463430" y="662015"/>
                          </a:cubicBezTo>
                          <a:cubicBezTo>
                            <a:pt x="1457162" y="889435"/>
                            <a:pt x="1464763" y="1155168"/>
                            <a:pt x="1463430" y="1384036"/>
                          </a:cubicBezTo>
                          <a:cubicBezTo>
                            <a:pt x="1462097" y="1612904"/>
                            <a:pt x="1445576" y="1749314"/>
                            <a:pt x="1463430" y="1906879"/>
                          </a:cubicBezTo>
                          <a:cubicBezTo>
                            <a:pt x="1481284" y="2064444"/>
                            <a:pt x="1446783" y="2478363"/>
                            <a:pt x="1463430" y="2628900"/>
                          </a:cubicBezTo>
                          <a:cubicBezTo>
                            <a:pt x="1480077" y="2779437"/>
                            <a:pt x="1485195" y="2927074"/>
                            <a:pt x="1463430" y="3101948"/>
                          </a:cubicBezTo>
                          <a:cubicBezTo>
                            <a:pt x="1441665" y="3276822"/>
                            <a:pt x="1480685" y="3466415"/>
                            <a:pt x="1463430" y="3724380"/>
                          </a:cubicBezTo>
                          <a:cubicBezTo>
                            <a:pt x="1446175" y="3982345"/>
                            <a:pt x="1446713" y="4163599"/>
                            <a:pt x="1463430" y="4346812"/>
                          </a:cubicBezTo>
                          <a:cubicBezTo>
                            <a:pt x="1480147" y="4530025"/>
                            <a:pt x="1484839" y="4763857"/>
                            <a:pt x="1463430" y="5118628"/>
                          </a:cubicBezTo>
                          <a:cubicBezTo>
                            <a:pt x="1472732" y="5206886"/>
                            <a:pt x="1407430" y="5252276"/>
                            <a:pt x="1324258" y="5257800"/>
                          </a:cubicBezTo>
                          <a:cubicBezTo>
                            <a:pt x="1109706" y="5254268"/>
                            <a:pt x="950425" y="5252618"/>
                            <a:pt x="731715" y="5257800"/>
                          </a:cubicBezTo>
                          <a:cubicBezTo>
                            <a:pt x="513005" y="5262982"/>
                            <a:pt x="390487" y="5254780"/>
                            <a:pt x="139172" y="5257800"/>
                          </a:cubicBezTo>
                          <a:cubicBezTo>
                            <a:pt x="60899" y="5254925"/>
                            <a:pt x="527" y="5188365"/>
                            <a:pt x="0" y="5118628"/>
                          </a:cubicBezTo>
                          <a:cubicBezTo>
                            <a:pt x="-25237" y="4903451"/>
                            <a:pt x="-29458" y="4666648"/>
                            <a:pt x="0" y="4446401"/>
                          </a:cubicBezTo>
                          <a:cubicBezTo>
                            <a:pt x="29458" y="4226154"/>
                            <a:pt x="-11670" y="4143314"/>
                            <a:pt x="0" y="3923559"/>
                          </a:cubicBezTo>
                          <a:cubicBezTo>
                            <a:pt x="11670" y="3703804"/>
                            <a:pt x="4981" y="3427202"/>
                            <a:pt x="0" y="3201537"/>
                          </a:cubicBezTo>
                          <a:cubicBezTo>
                            <a:pt x="-4981" y="2975872"/>
                            <a:pt x="7433" y="2778736"/>
                            <a:pt x="0" y="2579105"/>
                          </a:cubicBezTo>
                          <a:cubicBezTo>
                            <a:pt x="-7433" y="2379474"/>
                            <a:pt x="-1645" y="2281433"/>
                            <a:pt x="0" y="2056263"/>
                          </a:cubicBezTo>
                          <a:cubicBezTo>
                            <a:pt x="1645" y="1831093"/>
                            <a:pt x="26863" y="1664646"/>
                            <a:pt x="0" y="1433831"/>
                          </a:cubicBezTo>
                          <a:cubicBezTo>
                            <a:pt x="-26863" y="1203016"/>
                            <a:pt x="-17850" y="1196894"/>
                            <a:pt x="0" y="960782"/>
                          </a:cubicBezTo>
                          <a:cubicBezTo>
                            <a:pt x="17850" y="724670"/>
                            <a:pt x="23987" y="459680"/>
                            <a:pt x="0" y="139172"/>
                          </a:cubicBezTo>
                          <a:close/>
                        </a:path>
                      </a:pathLst>
                    </a:custGeom>
                    <ask:type>
                      <ask:lineSketchNone/>
                    </ask:type>
                  </ask:lineSketchStyleProps>
                </a:ext>
              </a:extLst>
            </a:ln>
            <a:effectLst/>
          </p:spPr>
          <p:txBody>
            <a:bodyPr vert="horz" wrap="square" lIns="24387" tIns="12194" rIns="24387" bIns="12194"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802.11-2016</a:t>
              </a:r>
            </a:p>
          </p:txBody>
        </p:sp>
        <p:sp>
          <p:nvSpPr>
            <p:cNvPr id="137" name="Rectangle 136">
              <a:extLst>
                <a:ext uri="{FF2B5EF4-FFF2-40B4-BE49-F238E27FC236}">
                  <a16:creationId xmlns:a16="http://schemas.microsoft.com/office/drawing/2014/main" id="{7F8C1293-41CF-4CFF-9784-4D7CF171EF0E}"/>
                </a:ext>
              </a:extLst>
            </p:cNvPr>
            <p:cNvSpPr/>
            <p:nvPr/>
          </p:nvSpPr>
          <p:spPr bwMode="auto">
            <a:xfrm>
              <a:off x="3445772" y="2839021"/>
              <a:ext cx="332057" cy="117892"/>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70277041">
                    <a:custGeom>
                      <a:avLst/>
                      <a:gdLst>
                        <a:gd name="connsiteX0" fmla="*/ 0 w 1200155"/>
                        <a:gd name="connsiteY0" fmla="*/ 0 h 442043"/>
                        <a:gd name="connsiteX1" fmla="*/ 400052 w 1200155"/>
                        <a:gd name="connsiteY1" fmla="*/ 0 h 442043"/>
                        <a:gd name="connsiteX2" fmla="*/ 800103 w 1200155"/>
                        <a:gd name="connsiteY2" fmla="*/ 0 h 442043"/>
                        <a:gd name="connsiteX3" fmla="*/ 1200155 w 1200155"/>
                        <a:gd name="connsiteY3" fmla="*/ 0 h 442043"/>
                        <a:gd name="connsiteX4" fmla="*/ 1200155 w 1200155"/>
                        <a:gd name="connsiteY4" fmla="*/ 442043 h 442043"/>
                        <a:gd name="connsiteX5" fmla="*/ 812105 w 1200155"/>
                        <a:gd name="connsiteY5" fmla="*/ 442043 h 442043"/>
                        <a:gd name="connsiteX6" fmla="*/ 412053 w 1200155"/>
                        <a:gd name="connsiteY6" fmla="*/ 442043 h 442043"/>
                        <a:gd name="connsiteX7" fmla="*/ 0 w 1200155"/>
                        <a:gd name="connsiteY7" fmla="*/ 442043 h 442043"/>
                        <a:gd name="connsiteX8" fmla="*/ 0 w 1200155"/>
                        <a:gd name="connsiteY8" fmla="*/ 0 h 442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5" h="442043" fill="none" extrusionOk="0">
                          <a:moveTo>
                            <a:pt x="0" y="0"/>
                          </a:moveTo>
                          <a:cubicBezTo>
                            <a:pt x="136381" y="-35358"/>
                            <a:pt x="200793" y="38951"/>
                            <a:pt x="400052" y="0"/>
                          </a:cubicBezTo>
                          <a:cubicBezTo>
                            <a:pt x="599311" y="-38951"/>
                            <a:pt x="670075" y="29091"/>
                            <a:pt x="800103" y="0"/>
                          </a:cubicBezTo>
                          <a:cubicBezTo>
                            <a:pt x="930131" y="-29091"/>
                            <a:pt x="1048378" y="40034"/>
                            <a:pt x="1200155" y="0"/>
                          </a:cubicBezTo>
                          <a:cubicBezTo>
                            <a:pt x="1233342" y="213283"/>
                            <a:pt x="1164543" y="245121"/>
                            <a:pt x="1200155" y="442043"/>
                          </a:cubicBezTo>
                          <a:cubicBezTo>
                            <a:pt x="1119554" y="470280"/>
                            <a:pt x="999785" y="404942"/>
                            <a:pt x="812105" y="442043"/>
                          </a:cubicBezTo>
                          <a:cubicBezTo>
                            <a:pt x="624425" y="479144"/>
                            <a:pt x="526756" y="413887"/>
                            <a:pt x="412053" y="442043"/>
                          </a:cubicBezTo>
                          <a:cubicBezTo>
                            <a:pt x="297350" y="470199"/>
                            <a:pt x="148510" y="424797"/>
                            <a:pt x="0" y="442043"/>
                          </a:cubicBezTo>
                          <a:cubicBezTo>
                            <a:pt x="-46908" y="284603"/>
                            <a:pt x="21781" y="102100"/>
                            <a:pt x="0" y="0"/>
                          </a:cubicBezTo>
                          <a:close/>
                        </a:path>
                        <a:path w="1200155" h="442043" stroke="0" extrusionOk="0">
                          <a:moveTo>
                            <a:pt x="0" y="0"/>
                          </a:moveTo>
                          <a:cubicBezTo>
                            <a:pt x="193759" y="-10994"/>
                            <a:pt x="215707" y="43433"/>
                            <a:pt x="400052" y="0"/>
                          </a:cubicBezTo>
                          <a:cubicBezTo>
                            <a:pt x="584397" y="-43433"/>
                            <a:pt x="659802" y="19279"/>
                            <a:pt x="764099" y="0"/>
                          </a:cubicBezTo>
                          <a:cubicBezTo>
                            <a:pt x="868396" y="-19279"/>
                            <a:pt x="993680" y="42936"/>
                            <a:pt x="1200155" y="0"/>
                          </a:cubicBezTo>
                          <a:cubicBezTo>
                            <a:pt x="1236093" y="183641"/>
                            <a:pt x="1178979" y="240321"/>
                            <a:pt x="1200155" y="442043"/>
                          </a:cubicBezTo>
                          <a:cubicBezTo>
                            <a:pt x="1036059" y="451728"/>
                            <a:pt x="944746" y="439933"/>
                            <a:pt x="788102" y="442043"/>
                          </a:cubicBezTo>
                          <a:cubicBezTo>
                            <a:pt x="631458" y="444153"/>
                            <a:pt x="584689" y="425422"/>
                            <a:pt x="388050" y="442043"/>
                          </a:cubicBezTo>
                          <a:cubicBezTo>
                            <a:pt x="191411" y="458664"/>
                            <a:pt x="86008" y="433176"/>
                            <a:pt x="0" y="442043"/>
                          </a:cubicBezTo>
                          <a:cubicBezTo>
                            <a:pt x="-13433" y="282251"/>
                            <a:pt x="3915" y="180016"/>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11af</a:t>
              </a:r>
            </a:p>
            <a:p>
              <a:pPr algn="ctr" defTabSz="243894" eaLnBrk="0" fontAlgn="base" hangingPunct="0">
                <a:spcBef>
                  <a:spcPct val="0"/>
                </a:spcBef>
                <a:spcAft>
                  <a:spcPct val="0"/>
                </a:spcAft>
              </a:pPr>
              <a:r>
                <a:rPr lang="en-US" sz="1200" dirty="0">
                  <a:cs typeface="Arial" panose="020B0604020202020204" pitchFamily="34" charset="0"/>
                </a:rPr>
                <a:t>TV Whitespace</a:t>
              </a:r>
              <a:endParaRPr lang="en-US" sz="1200" b="1" dirty="0">
                <a:cs typeface="Arial" panose="020B0604020202020204" pitchFamily="34" charset="0"/>
              </a:endParaRPr>
            </a:p>
          </p:txBody>
        </p:sp>
        <p:sp>
          <p:nvSpPr>
            <p:cNvPr id="138" name="Rectangle 137">
              <a:extLst>
                <a:ext uri="{FF2B5EF4-FFF2-40B4-BE49-F238E27FC236}">
                  <a16:creationId xmlns:a16="http://schemas.microsoft.com/office/drawing/2014/main" id="{1D8E68E0-EB89-4BC3-91A7-067E772332D1}"/>
                </a:ext>
              </a:extLst>
            </p:cNvPr>
            <p:cNvSpPr/>
            <p:nvPr/>
          </p:nvSpPr>
          <p:spPr bwMode="auto">
            <a:xfrm>
              <a:off x="3445772" y="2981275"/>
              <a:ext cx="332057" cy="157621"/>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70277041">
                    <a:custGeom>
                      <a:avLst/>
                      <a:gdLst>
                        <a:gd name="connsiteX0" fmla="*/ 0 w 1200155"/>
                        <a:gd name="connsiteY0" fmla="*/ 0 h 591010"/>
                        <a:gd name="connsiteX1" fmla="*/ 400052 w 1200155"/>
                        <a:gd name="connsiteY1" fmla="*/ 0 h 591010"/>
                        <a:gd name="connsiteX2" fmla="*/ 800103 w 1200155"/>
                        <a:gd name="connsiteY2" fmla="*/ 0 h 591010"/>
                        <a:gd name="connsiteX3" fmla="*/ 1200155 w 1200155"/>
                        <a:gd name="connsiteY3" fmla="*/ 0 h 591010"/>
                        <a:gd name="connsiteX4" fmla="*/ 1200155 w 1200155"/>
                        <a:gd name="connsiteY4" fmla="*/ 591010 h 591010"/>
                        <a:gd name="connsiteX5" fmla="*/ 812105 w 1200155"/>
                        <a:gd name="connsiteY5" fmla="*/ 591010 h 591010"/>
                        <a:gd name="connsiteX6" fmla="*/ 412053 w 1200155"/>
                        <a:gd name="connsiteY6" fmla="*/ 591010 h 591010"/>
                        <a:gd name="connsiteX7" fmla="*/ 0 w 1200155"/>
                        <a:gd name="connsiteY7" fmla="*/ 591010 h 591010"/>
                        <a:gd name="connsiteX8" fmla="*/ 0 w 1200155"/>
                        <a:gd name="connsiteY8" fmla="*/ 0 h 59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5" h="591010" fill="none" extrusionOk="0">
                          <a:moveTo>
                            <a:pt x="0" y="0"/>
                          </a:moveTo>
                          <a:cubicBezTo>
                            <a:pt x="136381" y="-35358"/>
                            <a:pt x="200793" y="38951"/>
                            <a:pt x="400052" y="0"/>
                          </a:cubicBezTo>
                          <a:cubicBezTo>
                            <a:pt x="599311" y="-38951"/>
                            <a:pt x="670075" y="29091"/>
                            <a:pt x="800103" y="0"/>
                          </a:cubicBezTo>
                          <a:cubicBezTo>
                            <a:pt x="930131" y="-29091"/>
                            <a:pt x="1048378" y="40034"/>
                            <a:pt x="1200155" y="0"/>
                          </a:cubicBezTo>
                          <a:cubicBezTo>
                            <a:pt x="1231264" y="169870"/>
                            <a:pt x="1191035" y="465031"/>
                            <a:pt x="1200155" y="591010"/>
                          </a:cubicBezTo>
                          <a:cubicBezTo>
                            <a:pt x="1119554" y="619247"/>
                            <a:pt x="999785" y="553909"/>
                            <a:pt x="812105" y="591010"/>
                          </a:cubicBezTo>
                          <a:cubicBezTo>
                            <a:pt x="624425" y="628111"/>
                            <a:pt x="526756" y="562854"/>
                            <a:pt x="412053" y="591010"/>
                          </a:cubicBezTo>
                          <a:cubicBezTo>
                            <a:pt x="297350" y="619166"/>
                            <a:pt x="148510" y="573764"/>
                            <a:pt x="0" y="591010"/>
                          </a:cubicBezTo>
                          <a:cubicBezTo>
                            <a:pt x="-19159" y="435787"/>
                            <a:pt x="46481" y="180310"/>
                            <a:pt x="0" y="0"/>
                          </a:cubicBezTo>
                          <a:close/>
                        </a:path>
                        <a:path w="1200155" h="591010" stroke="0" extrusionOk="0">
                          <a:moveTo>
                            <a:pt x="0" y="0"/>
                          </a:moveTo>
                          <a:cubicBezTo>
                            <a:pt x="193759" y="-10994"/>
                            <a:pt x="215707" y="43433"/>
                            <a:pt x="400052" y="0"/>
                          </a:cubicBezTo>
                          <a:cubicBezTo>
                            <a:pt x="584397" y="-43433"/>
                            <a:pt x="659802" y="19279"/>
                            <a:pt x="764099" y="0"/>
                          </a:cubicBezTo>
                          <a:cubicBezTo>
                            <a:pt x="868396" y="-19279"/>
                            <a:pt x="993680" y="42936"/>
                            <a:pt x="1200155" y="0"/>
                          </a:cubicBezTo>
                          <a:cubicBezTo>
                            <a:pt x="1243886" y="125991"/>
                            <a:pt x="1177187" y="378287"/>
                            <a:pt x="1200155" y="591010"/>
                          </a:cubicBezTo>
                          <a:cubicBezTo>
                            <a:pt x="1036059" y="600695"/>
                            <a:pt x="944746" y="588900"/>
                            <a:pt x="788102" y="591010"/>
                          </a:cubicBezTo>
                          <a:cubicBezTo>
                            <a:pt x="631458" y="593120"/>
                            <a:pt x="584689" y="574389"/>
                            <a:pt x="388050" y="591010"/>
                          </a:cubicBezTo>
                          <a:cubicBezTo>
                            <a:pt x="191411" y="607631"/>
                            <a:pt x="86008" y="582143"/>
                            <a:pt x="0" y="591010"/>
                          </a:cubicBezTo>
                          <a:cubicBezTo>
                            <a:pt x="-63531" y="433393"/>
                            <a:pt x="12228" y="158479"/>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11ac</a:t>
              </a:r>
            </a:p>
            <a:p>
              <a:pPr algn="ctr" defTabSz="243894" eaLnBrk="0" fontAlgn="base" hangingPunct="0">
                <a:spcBef>
                  <a:spcPct val="0"/>
                </a:spcBef>
                <a:spcAft>
                  <a:spcPct val="0"/>
                </a:spcAft>
              </a:pPr>
              <a:r>
                <a:rPr lang="en-US" sz="1200" dirty="0">
                  <a:cs typeface="Arial" panose="020B0604020202020204" pitchFamily="34" charset="0"/>
                </a:rPr>
                <a:t>VHT</a:t>
              </a:r>
            </a:p>
            <a:p>
              <a:pPr algn="ctr" defTabSz="243894" eaLnBrk="0" fontAlgn="base" hangingPunct="0">
                <a:spcBef>
                  <a:spcPct val="0"/>
                </a:spcBef>
                <a:spcAft>
                  <a:spcPct val="0"/>
                </a:spcAft>
              </a:pPr>
              <a:r>
                <a:rPr lang="en-US" sz="1200" dirty="0">
                  <a:cs typeface="Arial" panose="020B0604020202020204" pitchFamily="34" charset="0"/>
                </a:rPr>
                <a:t>&gt; 1 Gb/s in 5 GHz</a:t>
              </a:r>
              <a:endParaRPr lang="en-US" sz="1200" b="1" dirty="0">
                <a:cs typeface="Arial" panose="020B0604020202020204" pitchFamily="34" charset="0"/>
              </a:endParaRPr>
            </a:p>
          </p:txBody>
        </p:sp>
        <p:sp>
          <p:nvSpPr>
            <p:cNvPr id="139" name="Rectangle 138">
              <a:extLst>
                <a:ext uri="{FF2B5EF4-FFF2-40B4-BE49-F238E27FC236}">
                  <a16:creationId xmlns:a16="http://schemas.microsoft.com/office/drawing/2014/main" id="{F069BBFC-70AB-496E-9F35-80B67831BECD}"/>
                </a:ext>
              </a:extLst>
            </p:cNvPr>
            <p:cNvSpPr/>
            <p:nvPr/>
          </p:nvSpPr>
          <p:spPr bwMode="auto">
            <a:xfrm>
              <a:off x="3445772" y="3155817"/>
              <a:ext cx="332057" cy="157621"/>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70277041">
                    <a:custGeom>
                      <a:avLst/>
                      <a:gdLst>
                        <a:gd name="connsiteX0" fmla="*/ 0 w 1245067"/>
                        <a:gd name="connsiteY0" fmla="*/ 0 h 591010"/>
                        <a:gd name="connsiteX1" fmla="*/ 415022 w 1245067"/>
                        <a:gd name="connsiteY1" fmla="*/ 0 h 591010"/>
                        <a:gd name="connsiteX2" fmla="*/ 830045 w 1245067"/>
                        <a:gd name="connsiteY2" fmla="*/ 0 h 591010"/>
                        <a:gd name="connsiteX3" fmla="*/ 1245067 w 1245067"/>
                        <a:gd name="connsiteY3" fmla="*/ 0 h 591010"/>
                        <a:gd name="connsiteX4" fmla="*/ 1245067 w 1245067"/>
                        <a:gd name="connsiteY4" fmla="*/ 591010 h 591010"/>
                        <a:gd name="connsiteX5" fmla="*/ 842495 w 1245067"/>
                        <a:gd name="connsiteY5" fmla="*/ 591010 h 591010"/>
                        <a:gd name="connsiteX6" fmla="*/ 427473 w 1245067"/>
                        <a:gd name="connsiteY6" fmla="*/ 591010 h 591010"/>
                        <a:gd name="connsiteX7" fmla="*/ 0 w 1245067"/>
                        <a:gd name="connsiteY7" fmla="*/ 591010 h 591010"/>
                        <a:gd name="connsiteX8" fmla="*/ 0 w 1245067"/>
                        <a:gd name="connsiteY8" fmla="*/ 0 h 59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5067" h="591010" fill="none" extrusionOk="0">
                          <a:moveTo>
                            <a:pt x="0" y="0"/>
                          </a:moveTo>
                          <a:cubicBezTo>
                            <a:pt x="122854" y="-38775"/>
                            <a:pt x="296300" y="33839"/>
                            <a:pt x="415022" y="0"/>
                          </a:cubicBezTo>
                          <a:cubicBezTo>
                            <a:pt x="533744" y="-33839"/>
                            <a:pt x="658281" y="10414"/>
                            <a:pt x="830045" y="0"/>
                          </a:cubicBezTo>
                          <a:cubicBezTo>
                            <a:pt x="1001809" y="-10414"/>
                            <a:pt x="1099556" y="45453"/>
                            <a:pt x="1245067" y="0"/>
                          </a:cubicBezTo>
                          <a:cubicBezTo>
                            <a:pt x="1276176" y="169870"/>
                            <a:pt x="1235947" y="465031"/>
                            <a:pt x="1245067" y="591010"/>
                          </a:cubicBezTo>
                          <a:cubicBezTo>
                            <a:pt x="1074291" y="630711"/>
                            <a:pt x="1006175" y="546987"/>
                            <a:pt x="842495" y="591010"/>
                          </a:cubicBezTo>
                          <a:cubicBezTo>
                            <a:pt x="678815" y="635033"/>
                            <a:pt x="629164" y="575566"/>
                            <a:pt x="427473" y="591010"/>
                          </a:cubicBezTo>
                          <a:cubicBezTo>
                            <a:pt x="225782" y="606454"/>
                            <a:pt x="102553" y="581658"/>
                            <a:pt x="0" y="591010"/>
                          </a:cubicBezTo>
                          <a:cubicBezTo>
                            <a:pt x="-19159" y="435787"/>
                            <a:pt x="46481" y="180310"/>
                            <a:pt x="0" y="0"/>
                          </a:cubicBezTo>
                          <a:close/>
                        </a:path>
                        <a:path w="1245067" h="591010" stroke="0" extrusionOk="0">
                          <a:moveTo>
                            <a:pt x="0" y="0"/>
                          </a:moveTo>
                          <a:cubicBezTo>
                            <a:pt x="206951" y="-38449"/>
                            <a:pt x="241780" y="39862"/>
                            <a:pt x="415022" y="0"/>
                          </a:cubicBezTo>
                          <a:cubicBezTo>
                            <a:pt x="588264" y="-39862"/>
                            <a:pt x="693987" y="42618"/>
                            <a:pt x="792693" y="0"/>
                          </a:cubicBezTo>
                          <a:cubicBezTo>
                            <a:pt x="891399" y="-42618"/>
                            <a:pt x="1041973" y="40478"/>
                            <a:pt x="1245067" y="0"/>
                          </a:cubicBezTo>
                          <a:cubicBezTo>
                            <a:pt x="1288798" y="125991"/>
                            <a:pt x="1222099" y="378287"/>
                            <a:pt x="1245067" y="591010"/>
                          </a:cubicBezTo>
                          <a:cubicBezTo>
                            <a:pt x="1041247" y="634679"/>
                            <a:pt x="936064" y="573995"/>
                            <a:pt x="817594" y="591010"/>
                          </a:cubicBezTo>
                          <a:cubicBezTo>
                            <a:pt x="699124" y="608025"/>
                            <a:pt x="520310" y="549915"/>
                            <a:pt x="402572" y="591010"/>
                          </a:cubicBezTo>
                          <a:cubicBezTo>
                            <a:pt x="284834" y="632105"/>
                            <a:pt x="197660" y="556144"/>
                            <a:pt x="0" y="591010"/>
                          </a:cubicBezTo>
                          <a:cubicBezTo>
                            <a:pt x="-63531" y="433393"/>
                            <a:pt x="12228" y="158479"/>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11ad</a:t>
              </a:r>
            </a:p>
            <a:p>
              <a:pPr algn="ctr" defTabSz="243894" eaLnBrk="0" fontAlgn="base" hangingPunct="0">
                <a:spcBef>
                  <a:spcPct val="0"/>
                </a:spcBef>
                <a:spcAft>
                  <a:spcPct val="0"/>
                </a:spcAft>
              </a:pPr>
              <a:r>
                <a:rPr lang="en-US" sz="1200" dirty="0">
                  <a:cs typeface="Arial" panose="020B0604020202020204" pitchFamily="34" charset="0"/>
                </a:rPr>
                <a:t>VHT</a:t>
              </a:r>
            </a:p>
            <a:p>
              <a:pPr algn="ctr" defTabSz="243894" eaLnBrk="0" fontAlgn="base" hangingPunct="0">
                <a:spcBef>
                  <a:spcPct val="0"/>
                </a:spcBef>
                <a:spcAft>
                  <a:spcPct val="0"/>
                </a:spcAft>
              </a:pPr>
              <a:r>
                <a:rPr lang="en-US" sz="1200" dirty="0">
                  <a:cs typeface="Arial" panose="020B0604020202020204" pitchFamily="34" charset="0"/>
                </a:rPr>
                <a:t>&gt; 1 Gb/s in 60 GHz</a:t>
              </a:r>
              <a:endParaRPr lang="en-US" sz="1200" b="1" dirty="0">
                <a:cs typeface="Arial" panose="020B0604020202020204" pitchFamily="34" charset="0"/>
              </a:endParaRPr>
            </a:p>
          </p:txBody>
        </p:sp>
        <p:sp>
          <p:nvSpPr>
            <p:cNvPr id="140" name="Rectangle 139">
              <a:extLst>
                <a:ext uri="{FF2B5EF4-FFF2-40B4-BE49-F238E27FC236}">
                  <a16:creationId xmlns:a16="http://schemas.microsoft.com/office/drawing/2014/main" id="{2C268850-3B67-439C-ADBF-F8EE47C7C68F}"/>
                </a:ext>
              </a:extLst>
            </p:cNvPr>
            <p:cNvSpPr/>
            <p:nvPr/>
          </p:nvSpPr>
          <p:spPr bwMode="auto">
            <a:xfrm>
              <a:off x="3469667" y="2256464"/>
              <a:ext cx="300824" cy="117328"/>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70277041">
                    <a:custGeom>
                      <a:avLst/>
                      <a:gdLst>
                        <a:gd name="connsiteX0" fmla="*/ 0 w 1127958"/>
                        <a:gd name="connsiteY0" fmla="*/ 0 h 439927"/>
                        <a:gd name="connsiteX1" fmla="*/ 586538 w 1127958"/>
                        <a:gd name="connsiteY1" fmla="*/ 0 h 439927"/>
                        <a:gd name="connsiteX2" fmla="*/ 1127958 w 1127958"/>
                        <a:gd name="connsiteY2" fmla="*/ 0 h 439927"/>
                        <a:gd name="connsiteX3" fmla="*/ 1127958 w 1127958"/>
                        <a:gd name="connsiteY3" fmla="*/ 439927 h 439927"/>
                        <a:gd name="connsiteX4" fmla="*/ 541420 w 1127958"/>
                        <a:gd name="connsiteY4" fmla="*/ 439927 h 439927"/>
                        <a:gd name="connsiteX5" fmla="*/ 0 w 1127958"/>
                        <a:gd name="connsiteY5" fmla="*/ 439927 h 439927"/>
                        <a:gd name="connsiteX6" fmla="*/ 0 w 1127958"/>
                        <a:gd name="connsiteY6" fmla="*/ 0 h 43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958" h="439927" fill="none" extrusionOk="0">
                          <a:moveTo>
                            <a:pt x="0" y="0"/>
                          </a:moveTo>
                          <a:cubicBezTo>
                            <a:pt x="159702" y="-62504"/>
                            <a:pt x="393698" y="53146"/>
                            <a:pt x="586538" y="0"/>
                          </a:cubicBezTo>
                          <a:cubicBezTo>
                            <a:pt x="779378" y="-53146"/>
                            <a:pt x="945383" y="20596"/>
                            <a:pt x="1127958" y="0"/>
                          </a:cubicBezTo>
                          <a:cubicBezTo>
                            <a:pt x="1157572" y="150233"/>
                            <a:pt x="1108533" y="234652"/>
                            <a:pt x="1127958" y="439927"/>
                          </a:cubicBezTo>
                          <a:cubicBezTo>
                            <a:pt x="938761" y="487922"/>
                            <a:pt x="727795" y="398580"/>
                            <a:pt x="541420" y="439927"/>
                          </a:cubicBezTo>
                          <a:cubicBezTo>
                            <a:pt x="355045" y="481274"/>
                            <a:pt x="180478" y="438225"/>
                            <a:pt x="0" y="439927"/>
                          </a:cubicBezTo>
                          <a:cubicBezTo>
                            <a:pt x="-3419" y="347509"/>
                            <a:pt x="28395" y="94312"/>
                            <a:pt x="0" y="0"/>
                          </a:cubicBezTo>
                          <a:close/>
                        </a:path>
                        <a:path w="1127958" h="439927" stroke="0" extrusionOk="0">
                          <a:moveTo>
                            <a:pt x="0" y="0"/>
                          </a:moveTo>
                          <a:cubicBezTo>
                            <a:pt x="198466" y="-37372"/>
                            <a:pt x="367517" y="62673"/>
                            <a:pt x="563979" y="0"/>
                          </a:cubicBezTo>
                          <a:cubicBezTo>
                            <a:pt x="760441" y="-62673"/>
                            <a:pt x="972205" y="34718"/>
                            <a:pt x="1127958" y="0"/>
                          </a:cubicBezTo>
                          <a:cubicBezTo>
                            <a:pt x="1177623" y="140090"/>
                            <a:pt x="1111237" y="291183"/>
                            <a:pt x="1127958" y="439927"/>
                          </a:cubicBezTo>
                          <a:cubicBezTo>
                            <a:pt x="975426" y="476669"/>
                            <a:pt x="750882" y="408877"/>
                            <a:pt x="552699" y="439927"/>
                          </a:cubicBezTo>
                          <a:cubicBezTo>
                            <a:pt x="354516" y="470977"/>
                            <a:pt x="192721" y="428451"/>
                            <a:pt x="0" y="439927"/>
                          </a:cubicBezTo>
                          <a:cubicBezTo>
                            <a:pt x="-13362" y="320781"/>
                            <a:pt x="17358" y="186421"/>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11ae</a:t>
              </a:r>
            </a:p>
            <a:p>
              <a:pPr algn="ctr" defTabSz="243894" eaLnBrk="0" fontAlgn="base" hangingPunct="0">
                <a:spcBef>
                  <a:spcPct val="0"/>
                </a:spcBef>
                <a:spcAft>
                  <a:spcPct val="0"/>
                </a:spcAft>
              </a:pPr>
              <a:r>
                <a:rPr lang="en-US" sz="1200" dirty="0">
                  <a:cs typeface="Arial" panose="020B0604020202020204" pitchFamily="34" charset="0"/>
                </a:rPr>
                <a:t>QoS Mgt Frames</a:t>
              </a:r>
              <a:endParaRPr lang="en-US" sz="1200" b="1" dirty="0">
                <a:cs typeface="Arial" panose="020B0604020202020204" pitchFamily="34" charset="0"/>
              </a:endParaRPr>
            </a:p>
          </p:txBody>
        </p:sp>
        <p:sp>
          <p:nvSpPr>
            <p:cNvPr id="141" name="Rectangle 140">
              <a:extLst>
                <a:ext uri="{FF2B5EF4-FFF2-40B4-BE49-F238E27FC236}">
                  <a16:creationId xmlns:a16="http://schemas.microsoft.com/office/drawing/2014/main" id="{148EB7B5-CF37-48FF-89CA-C78BA99080B5}"/>
                </a:ext>
              </a:extLst>
            </p:cNvPr>
            <p:cNvSpPr/>
            <p:nvPr/>
          </p:nvSpPr>
          <p:spPr bwMode="auto">
            <a:xfrm>
              <a:off x="3473440" y="2109408"/>
              <a:ext cx="300825" cy="117892"/>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70277041">
                    <a:custGeom>
                      <a:avLst/>
                      <a:gdLst>
                        <a:gd name="connsiteX0" fmla="*/ 0 w 1127959"/>
                        <a:gd name="connsiteY0" fmla="*/ 0 h 442043"/>
                        <a:gd name="connsiteX1" fmla="*/ 586539 w 1127959"/>
                        <a:gd name="connsiteY1" fmla="*/ 0 h 442043"/>
                        <a:gd name="connsiteX2" fmla="*/ 1127959 w 1127959"/>
                        <a:gd name="connsiteY2" fmla="*/ 0 h 442043"/>
                        <a:gd name="connsiteX3" fmla="*/ 1127959 w 1127959"/>
                        <a:gd name="connsiteY3" fmla="*/ 442043 h 442043"/>
                        <a:gd name="connsiteX4" fmla="*/ 541420 w 1127959"/>
                        <a:gd name="connsiteY4" fmla="*/ 442043 h 442043"/>
                        <a:gd name="connsiteX5" fmla="*/ 0 w 1127959"/>
                        <a:gd name="connsiteY5" fmla="*/ 442043 h 442043"/>
                        <a:gd name="connsiteX6" fmla="*/ 0 w 1127959"/>
                        <a:gd name="connsiteY6" fmla="*/ 0 h 442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959" h="442043" fill="none" extrusionOk="0">
                          <a:moveTo>
                            <a:pt x="0" y="0"/>
                          </a:moveTo>
                          <a:cubicBezTo>
                            <a:pt x="155681" y="-65057"/>
                            <a:pt x="389376" y="52325"/>
                            <a:pt x="586539" y="0"/>
                          </a:cubicBezTo>
                          <a:cubicBezTo>
                            <a:pt x="783702" y="-52325"/>
                            <a:pt x="945384" y="20596"/>
                            <a:pt x="1127959" y="0"/>
                          </a:cubicBezTo>
                          <a:cubicBezTo>
                            <a:pt x="1153624" y="214932"/>
                            <a:pt x="1089126" y="310898"/>
                            <a:pt x="1127959" y="442043"/>
                          </a:cubicBezTo>
                          <a:cubicBezTo>
                            <a:pt x="941682" y="494247"/>
                            <a:pt x="733763" y="401054"/>
                            <a:pt x="541420" y="442043"/>
                          </a:cubicBezTo>
                          <a:cubicBezTo>
                            <a:pt x="349077" y="483032"/>
                            <a:pt x="180478" y="440341"/>
                            <a:pt x="0" y="442043"/>
                          </a:cubicBezTo>
                          <a:cubicBezTo>
                            <a:pt x="-28686" y="238109"/>
                            <a:pt x="18554" y="92350"/>
                            <a:pt x="0" y="0"/>
                          </a:cubicBezTo>
                          <a:close/>
                        </a:path>
                        <a:path w="1127959" h="442043" stroke="0" extrusionOk="0">
                          <a:moveTo>
                            <a:pt x="0" y="0"/>
                          </a:moveTo>
                          <a:cubicBezTo>
                            <a:pt x="193517" y="-38426"/>
                            <a:pt x="363890" y="59950"/>
                            <a:pt x="563980" y="0"/>
                          </a:cubicBezTo>
                          <a:cubicBezTo>
                            <a:pt x="764070" y="-59950"/>
                            <a:pt x="972206" y="34718"/>
                            <a:pt x="1127959" y="0"/>
                          </a:cubicBezTo>
                          <a:cubicBezTo>
                            <a:pt x="1153493" y="210487"/>
                            <a:pt x="1108385" y="346091"/>
                            <a:pt x="1127959" y="442043"/>
                          </a:cubicBezTo>
                          <a:cubicBezTo>
                            <a:pt x="975427" y="478785"/>
                            <a:pt x="750883" y="410993"/>
                            <a:pt x="552700" y="442043"/>
                          </a:cubicBezTo>
                          <a:cubicBezTo>
                            <a:pt x="354517" y="473093"/>
                            <a:pt x="200042" y="432885"/>
                            <a:pt x="0" y="442043"/>
                          </a:cubicBezTo>
                          <a:cubicBezTo>
                            <a:pt x="-24073" y="296991"/>
                            <a:pt x="15861" y="125378"/>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11aa</a:t>
              </a:r>
            </a:p>
            <a:p>
              <a:pPr algn="ctr" defTabSz="243894" eaLnBrk="0" fontAlgn="base" hangingPunct="0">
                <a:spcBef>
                  <a:spcPct val="0"/>
                </a:spcBef>
                <a:spcAft>
                  <a:spcPct val="0"/>
                </a:spcAft>
              </a:pPr>
              <a:r>
                <a:rPr lang="en-US" sz="1200" dirty="0">
                  <a:cs typeface="Arial" panose="020B0604020202020204" pitchFamily="34" charset="0"/>
                </a:rPr>
                <a:t>Video Transport</a:t>
              </a:r>
              <a:endParaRPr lang="en-US" sz="1200" b="1" dirty="0">
                <a:cs typeface="Arial" panose="020B0604020202020204" pitchFamily="34" charset="0"/>
              </a:endParaRPr>
            </a:p>
          </p:txBody>
        </p:sp>
        <p:sp>
          <p:nvSpPr>
            <p:cNvPr id="142" name="Rectangle: Rounded Corners 141">
              <a:extLst>
                <a:ext uri="{FF2B5EF4-FFF2-40B4-BE49-F238E27FC236}">
                  <a16:creationId xmlns:a16="http://schemas.microsoft.com/office/drawing/2014/main" id="{8D399DBC-DB31-45C4-BF62-C2AF8F2ADC47}"/>
                </a:ext>
              </a:extLst>
            </p:cNvPr>
            <p:cNvSpPr/>
            <p:nvPr/>
          </p:nvSpPr>
          <p:spPr bwMode="auto">
            <a:xfrm>
              <a:off x="3866170" y="1943496"/>
              <a:ext cx="390294" cy="1402245"/>
            </a:xfrm>
            <a:prstGeom prst="roundRect">
              <a:avLst>
                <a:gd name="adj" fmla="val 10061"/>
              </a:avLst>
            </a:prstGeom>
            <a:solidFill>
              <a:srgbClr val="FFC000">
                <a:alpha val="74000"/>
              </a:srgbClr>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19033472">
                    <a:custGeom>
                      <a:avLst/>
                      <a:gdLst>
                        <a:gd name="connsiteX0" fmla="*/ 0 w 1463430"/>
                        <a:gd name="connsiteY0" fmla="*/ 147236 h 5257800"/>
                        <a:gd name="connsiteX1" fmla="*/ 147236 w 1463430"/>
                        <a:gd name="connsiteY1" fmla="*/ 0 h 5257800"/>
                        <a:gd name="connsiteX2" fmla="*/ 743405 w 1463430"/>
                        <a:gd name="connsiteY2" fmla="*/ 0 h 5257800"/>
                        <a:gd name="connsiteX3" fmla="*/ 1316194 w 1463430"/>
                        <a:gd name="connsiteY3" fmla="*/ 0 h 5257800"/>
                        <a:gd name="connsiteX4" fmla="*/ 1463430 w 1463430"/>
                        <a:gd name="connsiteY4" fmla="*/ 147236 h 5257800"/>
                        <a:gd name="connsiteX5" fmla="*/ 1463430 w 1463430"/>
                        <a:gd name="connsiteY5" fmla="*/ 767652 h 5257800"/>
                        <a:gd name="connsiteX6" fmla="*/ 1463430 w 1463430"/>
                        <a:gd name="connsiteY6" fmla="*/ 1288801 h 5257800"/>
                        <a:gd name="connsiteX7" fmla="*/ 1463430 w 1463430"/>
                        <a:gd name="connsiteY7" fmla="*/ 1760318 h 5257800"/>
                        <a:gd name="connsiteX8" fmla="*/ 1463430 w 1463430"/>
                        <a:gd name="connsiteY8" fmla="*/ 2281467 h 5257800"/>
                        <a:gd name="connsiteX9" fmla="*/ 1463430 w 1463430"/>
                        <a:gd name="connsiteY9" fmla="*/ 2951516 h 5257800"/>
                        <a:gd name="connsiteX10" fmla="*/ 1463430 w 1463430"/>
                        <a:gd name="connsiteY10" fmla="*/ 3472666 h 5257800"/>
                        <a:gd name="connsiteX11" fmla="*/ 1463430 w 1463430"/>
                        <a:gd name="connsiteY11" fmla="*/ 3944182 h 5257800"/>
                        <a:gd name="connsiteX12" fmla="*/ 1463430 w 1463430"/>
                        <a:gd name="connsiteY12" fmla="*/ 4465331 h 5257800"/>
                        <a:gd name="connsiteX13" fmla="*/ 1463430 w 1463430"/>
                        <a:gd name="connsiteY13" fmla="*/ 5110564 h 5257800"/>
                        <a:gd name="connsiteX14" fmla="*/ 1316194 w 1463430"/>
                        <a:gd name="connsiteY14" fmla="*/ 5257800 h 5257800"/>
                        <a:gd name="connsiteX15" fmla="*/ 766784 w 1463430"/>
                        <a:gd name="connsiteY15" fmla="*/ 5257800 h 5257800"/>
                        <a:gd name="connsiteX16" fmla="*/ 147236 w 1463430"/>
                        <a:gd name="connsiteY16" fmla="*/ 5257800 h 5257800"/>
                        <a:gd name="connsiteX17" fmla="*/ 0 w 1463430"/>
                        <a:gd name="connsiteY17" fmla="*/ 5110564 h 5257800"/>
                        <a:gd name="connsiteX18" fmla="*/ 0 w 1463430"/>
                        <a:gd name="connsiteY18" fmla="*/ 4490148 h 5257800"/>
                        <a:gd name="connsiteX19" fmla="*/ 0 w 1463430"/>
                        <a:gd name="connsiteY19" fmla="*/ 3820099 h 5257800"/>
                        <a:gd name="connsiteX20" fmla="*/ 0 w 1463430"/>
                        <a:gd name="connsiteY20" fmla="*/ 3298949 h 5257800"/>
                        <a:gd name="connsiteX21" fmla="*/ 0 w 1463430"/>
                        <a:gd name="connsiteY21" fmla="*/ 2678533 h 5257800"/>
                        <a:gd name="connsiteX22" fmla="*/ 0 w 1463430"/>
                        <a:gd name="connsiteY22" fmla="*/ 2207017 h 5257800"/>
                        <a:gd name="connsiteX23" fmla="*/ 0 w 1463430"/>
                        <a:gd name="connsiteY23" fmla="*/ 1487335 h 5257800"/>
                        <a:gd name="connsiteX24" fmla="*/ 0 w 1463430"/>
                        <a:gd name="connsiteY24" fmla="*/ 866919 h 5257800"/>
                        <a:gd name="connsiteX25" fmla="*/ 0 w 1463430"/>
                        <a:gd name="connsiteY25" fmla="*/ 147236 h 525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63430" h="5257800" fill="none" extrusionOk="0">
                          <a:moveTo>
                            <a:pt x="0" y="147236"/>
                          </a:moveTo>
                          <a:cubicBezTo>
                            <a:pt x="-2670" y="71279"/>
                            <a:pt x="56436" y="-12584"/>
                            <a:pt x="147236" y="0"/>
                          </a:cubicBezTo>
                          <a:cubicBezTo>
                            <a:pt x="441442" y="-8509"/>
                            <a:pt x="504074" y="12188"/>
                            <a:pt x="743405" y="0"/>
                          </a:cubicBezTo>
                          <a:cubicBezTo>
                            <a:pt x="982736" y="-12188"/>
                            <a:pt x="1186764" y="-12543"/>
                            <a:pt x="1316194" y="0"/>
                          </a:cubicBezTo>
                          <a:cubicBezTo>
                            <a:pt x="1396222" y="4015"/>
                            <a:pt x="1458812" y="51377"/>
                            <a:pt x="1463430" y="147236"/>
                          </a:cubicBezTo>
                          <a:cubicBezTo>
                            <a:pt x="1488580" y="318096"/>
                            <a:pt x="1442431" y="556158"/>
                            <a:pt x="1463430" y="767652"/>
                          </a:cubicBezTo>
                          <a:cubicBezTo>
                            <a:pt x="1484429" y="979146"/>
                            <a:pt x="1483731" y="1042898"/>
                            <a:pt x="1463430" y="1288801"/>
                          </a:cubicBezTo>
                          <a:cubicBezTo>
                            <a:pt x="1443129" y="1534704"/>
                            <a:pt x="1441699" y="1538005"/>
                            <a:pt x="1463430" y="1760318"/>
                          </a:cubicBezTo>
                          <a:cubicBezTo>
                            <a:pt x="1485161" y="1982631"/>
                            <a:pt x="1485038" y="2122595"/>
                            <a:pt x="1463430" y="2281467"/>
                          </a:cubicBezTo>
                          <a:cubicBezTo>
                            <a:pt x="1441822" y="2440339"/>
                            <a:pt x="1485988" y="2692480"/>
                            <a:pt x="1463430" y="2951516"/>
                          </a:cubicBezTo>
                          <a:cubicBezTo>
                            <a:pt x="1440872" y="3210552"/>
                            <a:pt x="1446044" y="3300209"/>
                            <a:pt x="1463430" y="3472666"/>
                          </a:cubicBezTo>
                          <a:cubicBezTo>
                            <a:pt x="1480817" y="3645123"/>
                            <a:pt x="1444249" y="3834853"/>
                            <a:pt x="1463430" y="3944182"/>
                          </a:cubicBezTo>
                          <a:cubicBezTo>
                            <a:pt x="1482611" y="4053511"/>
                            <a:pt x="1458192" y="4288870"/>
                            <a:pt x="1463430" y="4465331"/>
                          </a:cubicBezTo>
                          <a:cubicBezTo>
                            <a:pt x="1468668" y="4641792"/>
                            <a:pt x="1443683" y="4806252"/>
                            <a:pt x="1463430" y="5110564"/>
                          </a:cubicBezTo>
                          <a:cubicBezTo>
                            <a:pt x="1453556" y="5193064"/>
                            <a:pt x="1405576" y="5266272"/>
                            <a:pt x="1316194" y="5257800"/>
                          </a:cubicBezTo>
                          <a:cubicBezTo>
                            <a:pt x="1148365" y="5246793"/>
                            <a:pt x="929394" y="5255349"/>
                            <a:pt x="766784" y="5257800"/>
                          </a:cubicBezTo>
                          <a:cubicBezTo>
                            <a:pt x="604174" y="5260252"/>
                            <a:pt x="308253" y="5272975"/>
                            <a:pt x="147236" y="5257800"/>
                          </a:cubicBezTo>
                          <a:cubicBezTo>
                            <a:pt x="71232" y="5276447"/>
                            <a:pt x="13664" y="5197633"/>
                            <a:pt x="0" y="5110564"/>
                          </a:cubicBezTo>
                          <a:cubicBezTo>
                            <a:pt x="-28368" y="4809729"/>
                            <a:pt x="21617" y="4786787"/>
                            <a:pt x="0" y="4490148"/>
                          </a:cubicBezTo>
                          <a:cubicBezTo>
                            <a:pt x="-21617" y="4193509"/>
                            <a:pt x="25469" y="3956532"/>
                            <a:pt x="0" y="3820099"/>
                          </a:cubicBezTo>
                          <a:cubicBezTo>
                            <a:pt x="-25469" y="3683666"/>
                            <a:pt x="-24596" y="3416162"/>
                            <a:pt x="0" y="3298949"/>
                          </a:cubicBezTo>
                          <a:cubicBezTo>
                            <a:pt x="24596" y="3181736"/>
                            <a:pt x="-28361" y="2910732"/>
                            <a:pt x="0" y="2678533"/>
                          </a:cubicBezTo>
                          <a:cubicBezTo>
                            <a:pt x="28361" y="2446334"/>
                            <a:pt x="8545" y="2301494"/>
                            <a:pt x="0" y="2207017"/>
                          </a:cubicBezTo>
                          <a:cubicBezTo>
                            <a:pt x="-8545" y="2112540"/>
                            <a:pt x="35105" y="1675970"/>
                            <a:pt x="0" y="1487335"/>
                          </a:cubicBezTo>
                          <a:cubicBezTo>
                            <a:pt x="-35105" y="1298700"/>
                            <a:pt x="-18814" y="1018566"/>
                            <a:pt x="0" y="866919"/>
                          </a:cubicBezTo>
                          <a:cubicBezTo>
                            <a:pt x="18814" y="715272"/>
                            <a:pt x="-11198" y="331158"/>
                            <a:pt x="0" y="147236"/>
                          </a:cubicBezTo>
                          <a:close/>
                        </a:path>
                        <a:path w="1463430" h="5257800" stroke="0" extrusionOk="0">
                          <a:moveTo>
                            <a:pt x="0" y="147236"/>
                          </a:moveTo>
                          <a:cubicBezTo>
                            <a:pt x="-4698" y="63022"/>
                            <a:pt x="54184" y="4405"/>
                            <a:pt x="147236" y="0"/>
                          </a:cubicBezTo>
                          <a:cubicBezTo>
                            <a:pt x="336746" y="-25506"/>
                            <a:pt x="452752" y="-19986"/>
                            <a:pt x="755094" y="0"/>
                          </a:cubicBezTo>
                          <a:cubicBezTo>
                            <a:pt x="1057436" y="19986"/>
                            <a:pt x="1096457" y="-11789"/>
                            <a:pt x="1316194" y="0"/>
                          </a:cubicBezTo>
                          <a:cubicBezTo>
                            <a:pt x="1392203" y="-2904"/>
                            <a:pt x="1471118" y="69593"/>
                            <a:pt x="1463430" y="147236"/>
                          </a:cubicBezTo>
                          <a:cubicBezTo>
                            <a:pt x="1456882" y="263193"/>
                            <a:pt x="1455162" y="546115"/>
                            <a:pt x="1463430" y="668385"/>
                          </a:cubicBezTo>
                          <a:cubicBezTo>
                            <a:pt x="1471698" y="790655"/>
                            <a:pt x="1471672" y="1125450"/>
                            <a:pt x="1463430" y="1388068"/>
                          </a:cubicBezTo>
                          <a:cubicBezTo>
                            <a:pt x="1455188" y="1650686"/>
                            <a:pt x="1451857" y="1716597"/>
                            <a:pt x="1463430" y="1909217"/>
                          </a:cubicBezTo>
                          <a:cubicBezTo>
                            <a:pt x="1475003" y="2101837"/>
                            <a:pt x="1435167" y="2338075"/>
                            <a:pt x="1463430" y="2628900"/>
                          </a:cubicBezTo>
                          <a:cubicBezTo>
                            <a:pt x="1491693" y="2919725"/>
                            <a:pt x="1464762" y="2890064"/>
                            <a:pt x="1463430" y="3100416"/>
                          </a:cubicBezTo>
                          <a:cubicBezTo>
                            <a:pt x="1462098" y="3310768"/>
                            <a:pt x="1450725" y="3512129"/>
                            <a:pt x="1463430" y="3720832"/>
                          </a:cubicBezTo>
                          <a:cubicBezTo>
                            <a:pt x="1476135" y="3929535"/>
                            <a:pt x="1481370" y="4123072"/>
                            <a:pt x="1463430" y="4341248"/>
                          </a:cubicBezTo>
                          <a:cubicBezTo>
                            <a:pt x="1445490" y="4559424"/>
                            <a:pt x="1498098" y="4859239"/>
                            <a:pt x="1463430" y="5110564"/>
                          </a:cubicBezTo>
                          <a:cubicBezTo>
                            <a:pt x="1469198" y="5198946"/>
                            <a:pt x="1412434" y="5244733"/>
                            <a:pt x="1316194" y="5257800"/>
                          </a:cubicBezTo>
                          <a:cubicBezTo>
                            <a:pt x="1104755" y="5280233"/>
                            <a:pt x="858586" y="5247089"/>
                            <a:pt x="731715" y="5257800"/>
                          </a:cubicBezTo>
                          <a:cubicBezTo>
                            <a:pt x="604844" y="5268511"/>
                            <a:pt x="297482" y="5258725"/>
                            <a:pt x="147236" y="5257800"/>
                          </a:cubicBezTo>
                          <a:cubicBezTo>
                            <a:pt x="62532" y="5250894"/>
                            <a:pt x="784" y="5181276"/>
                            <a:pt x="0" y="5110564"/>
                          </a:cubicBezTo>
                          <a:cubicBezTo>
                            <a:pt x="31585" y="4776235"/>
                            <a:pt x="-20403" y="4575138"/>
                            <a:pt x="0" y="4440515"/>
                          </a:cubicBezTo>
                          <a:cubicBezTo>
                            <a:pt x="20403" y="4305892"/>
                            <a:pt x="-3830" y="4036335"/>
                            <a:pt x="0" y="3919365"/>
                          </a:cubicBezTo>
                          <a:cubicBezTo>
                            <a:pt x="3830" y="3802395"/>
                            <a:pt x="-18017" y="3557630"/>
                            <a:pt x="0" y="3199683"/>
                          </a:cubicBezTo>
                          <a:cubicBezTo>
                            <a:pt x="18017" y="2841736"/>
                            <a:pt x="-14725" y="2759740"/>
                            <a:pt x="0" y="2579267"/>
                          </a:cubicBezTo>
                          <a:cubicBezTo>
                            <a:pt x="14725" y="2398794"/>
                            <a:pt x="-8665" y="2204557"/>
                            <a:pt x="0" y="2058117"/>
                          </a:cubicBezTo>
                          <a:cubicBezTo>
                            <a:pt x="8665" y="1911677"/>
                            <a:pt x="5639" y="1739762"/>
                            <a:pt x="0" y="1437701"/>
                          </a:cubicBezTo>
                          <a:cubicBezTo>
                            <a:pt x="-5639" y="1135640"/>
                            <a:pt x="-15800" y="1181188"/>
                            <a:pt x="0" y="966185"/>
                          </a:cubicBezTo>
                          <a:cubicBezTo>
                            <a:pt x="15800" y="751182"/>
                            <a:pt x="-30663" y="379004"/>
                            <a:pt x="0" y="147236"/>
                          </a:cubicBezTo>
                          <a:close/>
                        </a:path>
                      </a:pathLst>
                    </a:custGeom>
                    <ask:type>
                      <ask:lineSketchNone/>
                    </ask:type>
                  </ask:lineSketchStyleProps>
                </a:ext>
              </a:extLst>
            </a:ln>
            <a:effectLst/>
          </p:spPr>
          <p:txBody>
            <a:bodyPr vert="horz" wrap="square" lIns="24387" tIns="12194" rIns="24387" bIns="12194"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802.11-2020</a:t>
              </a:r>
            </a:p>
          </p:txBody>
        </p:sp>
        <p:sp>
          <p:nvSpPr>
            <p:cNvPr id="143" name="Rectangle 142">
              <a:extLst>
                <a:ext uri="{FF2B5EF4-FFF2-40B4-BE49-F238E27FC236}">
                  <a16:creationId xmlns:a16="http://schemas.microsoft.com/office/drawing/2014/main" id="{6E18FD64-D393-4171-AE22-52A3385C22D0}"/>
                </a:ext>
              </a:extLst>
            </p:cNvPr>
            <p:cNvSpPr/>
            <p:nvPr/>
          </p:nvSpPr>
          <p:spPr bwMode="auto">
            <a:xfrm>
              <a:off x="3899910" y="3047653"/>
              <a:ext cx="320079" cy="117892"/>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70277041">
                    <a:custGeom>
                      <a:avLst/>
                      <a:gdLst>
                        <a:gd name="connsiteX0" fmla="*/ 0 w 1200155"/>
                        <a:gd name="connsiteY0" fmla="*/ 0 h 442043"/>
                        <a:gd name="connsiteX1" fmla="*/ 400052 w 1200155"/>
                        <a:gd name="connsiteY1" fmla="*/ 0 h 442043"/>
                        <a:gd name="connsiteX2" fmla="*/ 800103 w 1200155"/>
                        <a:gd name="connsiteY2" fmla="*/ 0 h 442043"/>
                        <a:gd name="connsiteX3" fmla="*/ 1200155 w 1200155"/>
                        <a:gd name="connsiteY3" fmla="*/ 0 h 442043"/>
                        <a:gd name="connsiteX4" fmla="*/ 1200155 w 1200155"/>
                        <a:gd name="connsiteY4" fmla="*/ 442043 h 442043"/>
                        <a:gd name="connsiteX5" fmla="*/ 812105 w 1200155"/>
                        <a:gd name="connsiteY5" fmla="*/ 442043 h 442043"/>
                        <a:gd name="connsiteX6" fmla="*/ 412053 w 1200155"/>
                        <a:gd name="connsiteY6" fmla="*/ 442043 h 442043"/>
                        <a:gd name="connsiteX7" fmla="*/ 0 w 1200155"/>
                        <a:gd name="connsiteY7" fmla="*/ 442043 h 442043"/>
                        <a:gd name="connsiteX8" fmla="*/ 0 w 1200155"/>
                        <a:gd name="connsiteY8" fmla="*/ 0 h 442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5" h="442043" fill="none" extrusionOk="0">
                          <a:moveTo>
                            <a:pt x="0" y="0"/>
                          </a:moveTo>
                          <a:cubicBezTo>
                            <a:pt x="136381" y="-35358"/>
                            <a:pt x="200793" y="38951"/>
                            <a:pt x="400052" y="0"/>
                          </a:cubicBezTo>
                          <a:cubicBezTo>
                            <a:pt x="599311" y="-38951"/>
                            <a:pt x="670075" y="29091"/>
                            <a:pt x="800103" y="0"/>
                          </a:cubicBezTo>
                          <a:cubicBezTo>
                            <a:pt x="930131" y="-29091"/>
                            <a:pt x="1048378" y="40034"/>
                            <a:pt x="1200155" y="0"/>
                          </a:cubicBezTo>
                          <a:cubicBezTo>
                            <a:pt x="1233342" y="213283"/>
                            <a:pt x="1164543" y="245121"/>
                            <a:pt x="1200155" y="442043"/>
                          </a:cubicBezTo>
                          <a:cubicBezTo>
                            <a:pt x="1119554" y="470280"/>
                            <a:pt x="999785" y="404942"/>
                            <a:pt x="812105" y="442043"/>
                          </a:cubicBezTo>
                          <a:cubicBezTo>
                            <a:pt x="624425" y="479144"/>
                            <a:pt x="526756" y="413887"/>
                            <a:pt x="412053" y="442043"/>
                          </a:cubicBezTo>
                          <a:cubicBezTo>
                            <a:pt x="297350" y="470199"/>
                            <a:pt x="148510" y="424797"/>
                            <a:pt x="0" y="442043"/>
                          </a:cubicBezTo>
                          <a:cubicBezTo>
                            <a:pt x="-46908" y="284603"/>
                            <a:pt x="21781" y="102100"/>
                            <a:pt x="0" y="0"/>
                          </a:cubicBezTo>
                          <a:close/>
                        </a:path>
                        <a:path w="1200155" h="442043" stroke="0" extrusionOk="0">
                          <a:moveTo>
                            <a:pt x="0" y="0"/>
                          </a:moveTo>
                          <a:cubicBezTo>
                            <a:pt x="193759" y="-10994"/>
                            <a:pt x="215707" y="43433"/>
                            <a:pt x="400052" y="0"/>
                          </a:cubicBezTo>
                          <a:cubicBezTo>
                            <a:pt x="584397" y="-43433"/>
                            <a:pt x="659802" y="19279"/>
                            <a:pt x="764099" y="0"/>
                          </a:cubicBezTo>
                          <a:cubicBezTo>
                            <a:pt x="868396" y="-19279"/>
                            <a:pt x="993680" y="42936"/>
                            <a:pt x="1200155" y="0"/>
                          </a:cubicBezTo>
                          <a:cubicBezTo>
                            <a:pt x="1236093" y="183641"/>
                            <a:pt x="1178979" y="240321"/>
                            <a:pt x="1200155" y="442043"/>
                          </a:cubicBezTo>
                          <a:cubicBezTo>
                            <a:pt x="1036059" y="451728"/>
                            <a:pt x="944746" y="439933"/>
                            <a:pt x="788102" y="442043"/>
                          </a:cubicBezTo>
                          <a:cubicBezTo>
                            <a:pt x="631458" y="444153"/>
                            <a:pt x="584689" y="425422"/>
                            <a:pt x="388050" y="442043"/>
                          </a:cubicBezTo>
                          <a:cubicBezTo>
                            <a:pt x="191411" y="458664"/>
                            <a:pt x="86008" y="433176"/>
                            <a:pt x="0" y="442043"/>
                          </a:cubicBezTo>
                          <a:cubicBezTo>
                            <a:pt x="-13433" y="282251"/>
                            <a:pt x="3915" y="180016"/>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11ah</a:t>
              </a:r>
            </a:p>
            <a:p>
              <a:pPr algn="ctr" defTabSz="243894" eaLnBrk="0" fontAlgn="base" hangingPunct="0">
                <a:spcBef>
                  <a:spcPct val="0"/>
                </a:spcBef>
                <a:spcAft>
                  <a:spcPct val="0"/>
                </a:spcAft>
              </a:pPr>
              <a:r>
                <a:rPr lang="en-US" sz="1200" dirty="0">
                  <a:cs typeface="Arial" panose="020B0604020202020204" pitchFamily="34" charset="0"/>
                </a:rPr>
                <a:t>Sub-1 GHz</a:t>
              </a:r>
              <a:endParaRPr lang="en-US" sz="1200" b="1" dirty="0">
                <a:cs typeface="Arial" panose="020B0604020202020204" pitchFamily="34" charset="0"/>
              </a:endParaRPr>
            </a:p>
          </p:txBody>
        </p:sp>
        <p:sp>
          <p:nvSpPr>
            <p:cNvPr id="144" name="Rectangle 143">
              <a:extLst>
                <a:ext uri="{FF2B5EF4-FFF2-40B4-BE49-F238E27FC236}">
                  <a16:creationId xmlns:a16="http://schemas.microsoft.com/office/drawing/2014/main" id="{09A20400-A697-4A6B-A281-BB84FD52342B}"/>
                </a:ext>
              </a:extLst>
            </p:cNvPr>
            <p:cNvSpPr/>
            <p:nvPr/>
          </p:nvSpPr>
          <p:spPr bwMode="auto">
            <a:xfrm>
              <a:off x="3901277" y="3193685"/>
              <a:ext cx="320079" cy="117892"/>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70277041">
                    <a:custGeom>
                      <a:avLst/>
                      <a:gdLst>
                        <a:gd name="connsiteX0" fmla="*/ 0 w 1200155"/>
                        <a:gd name="connsiteY0" fmla="*/ 0 h 442043"/>
                        <a:gd name="connsiteX1" fmla="*/ 400052 w 1200155"/>
                        <a:gd name="connsiteY1" fmla="*/ 0 h 442043"/>
                        <a:gd name="connsiteX2" fmla="*/ 800103 w 1200155"/>
                        <a:gd name="connsiteY2" fmla="*/ 0 h 442043"/>
                        <a:gd name="connsiteX3" fmla="*/ 1200155 w 1200155"/>
                        <a:gd name="connsiteY3" fmla="*/ 0 h 442043"/>
                        <a:gd name="connsiteX4" fmla="*/ 1200155 w 1200155"/>
                        <a:gd name="connsiteY4" fmla="*/ 442043 h 442043"/>
                        <a:gd name="connsiteX5" fmla="*/ 812105 w 1200155"/>
                        <a:gd name="connsiteY5" fmla="*/ 442043 h 442043"/>
                        <a:gd name="connsiteX6" fmla="*/ 412053 w 1200155"/>
                        <a:gd name="connsiteY6" fmla="*/ 442043 h 442043"/>
                        <a:gd name="connsiteX7" fmla="*/ 0 w 1200155"/>
                        <a:gd name="connsiteY7" fmla="*/ 442043 h 442043"/>
                        <a:gd name="connsiteX8" fmla="*/ 0 w 1200155"/>
                        <a:gd name="connsiteY8" fmla="*/ 0 h 442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5" h="442043" fill="none" extrusionOk="0">
                          <a:moveTo>
                            <a:pt x="0" y="0"/>
                          </a:moveTo>
                          <a:cubicBezTo>
                            <a:pt x="136381" y="-35358"/>
                            <a:pt x="200793" y="38951"/>
                            <a:pt x="400052" y="0"/>
                          </a:cubicBezTo>
                          <a:cubicBezTo>
                            <a:pt x="599311" y="-38951"/>
                            <a:pt x="670075" y="29091"/>
                            <a:pt x="800103" y="0"/>
                          </a:cubicBezTo>
                          <a:cubicBezTo>
                            <a:pt x="930131" y="-29091"/>
                            <a:pt x="1048378" y="40034"/>
                            <a:pt x="1200155" y="0"/>
                          </a:cubicBezTo>
                          <a:cubicBezTo>
                            <a:pt x="1233342" y="213283"/>
                            <a:pt x="1164543" y="245121"/>
                            <a:pt x="1200155" y="442043"/>
                          </a:cubicBezTo>
                          <a:cubicBezTo>
                            <a:pt x="1119554" y="470280"/>
                            <a:pt x="999785" y="404942"/>
                            <a:pt x="812105" y="442043"/>
                          </a:cubicBezTo>
                          <a:cubicBezTo>
                            <a:pt x="624425" y="479144"/>
                            <a:pt x="526756" y="413887"/>
                            <a:pt x="412053" y="442043"/>
                          </a:cubicBezTo>
                          <a:cubicBezTo>
                            <a:pt x="297350" y="470199"/>
                            <a:pt x="148510" y="424797"/>
                            <a:pt x="0" y="442043"/>
                          </a:cubicBezTo>
                          <a:cubicBezTo>
                            <a:pt x="-46908" y="284603"/>
                            <a:pt x="21781" y="102100"/>
                            <a:pt x="0" y="0"/>
                          </a:cubicBezTo>
                          <a:close/>
                        </a:path>
                        <a:path w="1200155" h="442043" stroke="0" extrusionOk="0">
                          <a:moveTo>
                            <a:pt x="0" y="0"/>
                          </a:moveTo>
                          <a:cubicBezTo>
                            <a:pt x="193759" y="-10994"/>
                            <a:pt x="215707" y="43433"/>
                            <a:pt x="400052" y="0"/>
                          </a:cubicBezTo>
                          <a:cubicBezTo>
                            <a:pt x="584397" y="-43433"/>
                            <a:pt x="659802" y="19279"/>
                            <a:pt x="764099" y="0"/>
                          </a:cubicBezTo>
                          <a:cubicBezTo>
                            <a:pt x="868396" y="-19279"/>
                            <a:pt x="993680" y="42936"/>
                            <a:pt x="1200155" y="0"/>
                          </a:cubicBezTo>
                          <a:cubicBezTo>
                            <a:pt x="1236093" y="183641"/>
                            <a:pt x="1178979" y="240321"/>
                            <a:pt x="1200155" y="442043"/>
                          </a:cubicBezTo>
                          <a:cubicBezTo>
                            <a:pt x="1036059" y="451728"/>
                            <a:pt x="944746" y="439933"/>
                            <a:pt x="788102" y="442043"/>
                          </a:cubicBezTo>
                          <a:cubicBezTo>
                            <a:pt x="631458" y="444153"/>
                            <a:pt x="584689" y="425422"/>
                            <a:pt x="388050" y="442043"/>
                          </a:cubicBezTo>
                          <a:cubicBezTo>
                            <a:pt x="191411" y="458664"/>
                            <a:pt x="86008" y="433176"/>
                            <a:pt x="0" y="442043"/>
                          </a:cubicBezTo>
                          <a:cubicBezTo>
                            <a:pt x="-13433" y="282251"/>
                            <a:pt x="3915" y="180016"/>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11aj</a:t>
              </a:r>
            </a:p>
            <a:p>
              <a:pPr algn="ctr" defTabSz="243894" eaLnBrk="0" fontAlgn="base" hangingPunct="0">
                <a:spcBef>
                  <a:spcPct val="0"/>
                </a:spcBef>
                <a:spcAft>
                  <a:spcPct val="0"/>
                </a:spcAft>
              </a:pPr>
              <a:r>
                <a:rPr lang="en-US" sz="1200" dirty="0">
                  <a:cs typeface="Arial" panose="020B0604020202020204" pitchFamily="34" charset="0"/>
                </a:rPr>
                <a:t>China </a:t>
              </a:r>
              <a:r>
                <a:rPr lang="en-US" sz="1200" dirty="0" err="1">
                  <a:cs typeface="Arial" panose="020B0604020202020204" pitchFamily="34" charset="0"/>
                </a:rPr>
                <a:t>mmWave</a:t>
              </a:r>
              <a:endParaRPr lang="en-US" sz="1200" dirty="0">
                <a:cs typeface="Arial" panose="020B0604020202020204" pitchFamily="34" charset="0"/>
              </a:endParaRPr>
            </a:p>
          </p:txBody>
        </p:sp>
        <p:sp>
          <p:nvSpPr>
            <p:cNvPr id="145" name="Rectangle 144">
              <a:extLst>
                <a:ext uri="{FF2B5EF4-FFF2-40B4-BE49-F238E27FC236}">
                  <a16:creationId xmlns:a16="http://schemas.microsoft.com/office/drawing/2014/main" id="{D61787BB-49CF-482B-93C0-687050035A51}"/>
                </a:ext>
              </a:extLst>
            </p:cNvPr>
            <p:cNvSpPr/>
            <p:nvPr/>
          </p:nvSpPr>
          <p:spPr bwMode="auto">
            <a:xfrm>
              <a:off x="3910905" y="2433717"/>
              <a:ext cx="300824" cy="155941"/>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70277041">
                    <a:custGeom>
                      <a:avLst/>
                      <a:gdLst>
                        <a:gd name="connsiteX0" fmla="*/ 0 w 1127958"/>
                        <a:gd name="connsiteY0" fmla="*/ 0 h 572963"/>
                        <a:gd name="connsiteX1" fmla="*/ 586538 w 1127958"/>
                        <a:gd name="connsiteY1" fmla="*/ 0 h 572963"/>
                        <a:gd name="connsiteX2" fmla="*/ 1127958 w 1127958"/>
                        <a:gd name="connsiteY2" fmla="*/ 0 h 572963"/>
                        <a:gd name="connsiteX3" fmla="*/ 1127958 w 1127958"/>
                        <a:gd name="connsiteY3" fmla="*/ 572963 h 572963"/>
                        <a:gd name="connsiteX4" fmla="*/ 541420 w 1127958"/>
                        <a:gd name="connsiteY4" fmla="*/ 572963 h 572963"/>
                        <a:gd name="connsiteX5" fmla="*/ 0 w 1127958"/>
                        <a:gd name="connsiteY5" fmla="*/ 572963 h 572963"/>
                        <a:gd name="connsiteX6" fmla="*/ 0 w 1127958"/>
                        <a:gd name="connsiteY6" fmla="*/ 0 h 57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958" h="572963" fill="none" extrusionOk="0">
                          <a:moveTo>
                            <a:pt x="0" y="0"/>
                          </a:moveTo>
                          <a:cubicBezTo>
                            <a:pt x="159702" y="-62504"/>
                            <a:pt x="393698" y="53146"/>
                            <a:pt x="586538" y="0"/>
                          </a:cubicBezTo>
                          <a:cubicBezTo>
                            <a:pt x="779378" y="-53146"/>
                            <a:pt x="945383" y="20596"/>
                            <a:pt x="1127958" y="0"/>
                          </a:cubicBezTo>
                          <a:cubicBezTo>
                            <a:pt x="1165137" y="256698"/>
                            <a:pt x="1101826" y="363814"/>
                            <a:pt x="1127958" y="572963"/>
                          </a:cubicBezTo>
                          <a:cubicBezTo>
                            <a:pt x="938761" y="620958"/>
                            <a:pt x="727795" y="531616"/>
                            <a:pt x="541420" y="572963"/>
                          </a:cubicBezTo>
                          <a:cubicBezTo>
                            <a:pt x="355045" y="614310"/>
                            <a:pt x="180478" y="571261"/>
                            <a:pt x="0" y="572963"/>
                          </a:cubicBezTo>
                          <a:cubicBezTo>
                            <a:pt x="-40351" y="362676"/>
                            <a:pt x="51809" y="166074"/>
                            <a:pt x="0" y="0"/>
                          </a:cubicBezTo>
                          <a:close/>
                        </a:path>
                        <a:path w="1127958" h="572963" stroke="0" extrusionOk="0">
                          <a:moveTo>
                            <a:pt x="0" y="0"/>
                          </a:moveTo>
                          <a:cubicBezTo>
                            <a:pt x="198466" y="-37372"/>
                            <a:pt x="367517" y="62673"/>
                            <a:pt x="563979" y="0"/>
                          </a:cubicBezTo>
                          <a:cubicBezTo>
                            <a:pt x="760441" y="-62673"/>
                            <a:pt x="972205" y="34718"/>
                            <a:pt x="1127958" y="0"/>
                          </a:cubicBezTo>
                          <a:cubicBezTo>
                            <a:pt x="1194795" y="146739"/>
                            <a:pt x="1071626" y="426713"/>
                            <a:pt x="1127958" y="572963"/>
                          </a:cubicBezTo>
                          <a:cubicBezTo>
                            <a:pt x="975426" y="609705"/>
                            <a:pt x="750882" y="541913"/>
                            <a:pt x="552699" y="572963"/>
                          </a:cubicBezTo>
                          <a:cubicBezTo>
                            <a:pt x="354516" y="604013"/>
                            <a:pt x="192721" y="561487"/>
                            <a:pt x="0" y="572963"/>
                          </a:cubicBezTo>
                          <a:cubicBezTo>
                            <a:pt x="-49982" y="422479"/>
                            <a:pt x="45481" y="180757"/>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11ai</a:t>
              </a:r>
            </a:p>
            <a:p>
              <a:pPr algn="ctr" defTabSz="243894" eaLnBrk="0" fontAlgn="base" hangingPunct="0">
                <a:spcBef>
                  <a:spcPct val="0"/>
                </a:spcBef>
                <a:spcAft>
                  <a:spcPct val="0"/>
                </a:spcAft>
              </a:pPr>
              <a:r>
                <a:rPr lang="en-US" sz="1200" dirty="0">
                  <a:cs typeface="Arial" panose="020B0604020202020204" pitchFamily="34" charset="0"/>
                </a:rPr>
                <a:t>Fast Initial Link Setup</a:t>
              </a:r>
              <a:endParaRPr lang="en-US" sz="1200" b="1" dirty="0">
                <a:cs typeface="Arial" panose="020B0604020202020204" pitchFamily="34" charset="0"/>
              </a:endParaRPr>
            </a:p>
          </p:txBody>
        </p:sp>
        <p:sp>
          <p:nvSpPr>
            <p:cNvPr id="146" name="Rectangle 145">
              <a:extLst>
                <a:ext uri="{FF2B5EF4-FFF2-40B4-BE49-F238E27FC236}">
                  <a16:creationId xmlns:a16="http://schemas.microsoft.com/office/drawing/2014/main" id="{44BD13EA-60E9-4974-B8BC-5CFBD7FDBA03}"/>
                </a:ext>
              </a:extLst>
            </p:cNvPr>
            <p:cNvSpPr/>
            <p:nvPr/>
          </p:nvSpPr>
          <p:spPr bwMode="auto">
            <a:xfrm>
              <a:off x="3910905" y="2287919"/>
              <a:ext cx="300825" cy="117892"/>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70277041">
                    <a:custGeom>
                      <a:avLst/>
                      <a:gdLst>
                        <a:gd name="connsiteX0" fmla="*/ 0 w 1127959"/>
                        <a:gd name="connsiteY0" fmla="*/ 0 h 442043"/>
                        <a:gd name="connsiteX1" fmla="*/ 586539 w 1127959"/>
                        <a:gd name="connsiteY1" fmla="*/ 0 h 442043"/>
                        <a:gd name="connsiteX2" fmla="*/ 1127959 w 1127959"/>
                        <a:gd name="connsiteY2" fmla="*/ 0 h 442043"/>
                        <a:gd name="connsiteX3" fmla="*/ 1127959 w 1127959"/>
                        <a:gd name="connsiteY3" fmla="*/ 442043 h 442043"/>
                        <a:gd name="connsiteX4" fmla="*/ 541420 w 1127959"/>
                        <a:gd name="connsiteY4" fmla="*/ 442043 h 442043"/>
                        <a:gd name="connsiteX5" fmla="*/ 0 w 1127959"/>
                        <a:gd name="connsiteY5" fmla="*/ 442043 h 442043"/>
                        <a:gd name="connsiteX6" fmla="*/ 0 w 1127959"/>
                        <a:gd name="connsiteY6" fmla="*/ 0 h 442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959" h="442043" fill="none" extrusionOk="0">
                          <a:moveTo>
                            <a:pt x="0" y="0"/>
                          </a:moveTo>
                          <a:cubicBezTo>
                            <a:pt x="155681" y="-65057"/>
                            <a:pt x="389376" y="52325"/>
                            <a:pt x="586539" y="0"/>
                          </a:cubicBezTo>
                          <a:cubicBezTo>
                            <a:pt x="783702" y="-52325"/>
                            <a:pt x="945384" y="20596"/>
                            <a:pt x="1127959" y="0"/>
                          </a:cubicBezTo>
                          <a:cubicBezTo>
                            <a:pt x="1153624" y="214932"/>
                            <a:pt x="1089126" y="310898"/>
                            <a:pt x="1127959" y="442043"/>
                          </a:cubicBezTo>
                          <a:cubicBezTo>
                            <a:pt x="941682" y="494247"/>
                            <a:pt x="733763" y="401054"/>
                            <a:pt x="541420" y="442043"/>
                          </a:cubicBezTo>
                          <a:cubicBezTo>
                            <a:pt x="349077" y="483032"/>
                            <a:pt x="180478" y="440341"/>
                            <a:pt x="0" y="442043"/>
                          </a:cubicBezTo>
                          <a:cubicBezTo>
                            <a:pt x="-28686" y="238109"/>
                            <a:pt x="18554" y="92350"/>
                            <a:pt x="0" y="0"/>
                          </a:cubicBezTo>
                          <a:close/>
                        </a:path>
                        <a:path w="1127959" h="442043" stroke="0" extrusionOk="0">
                          <a:moveTo>
                            <a:pt x="0" y="0"/>
                          </a:moveTo>
                          <a:cubicBezTo>
                            <a:pt x="193517" y="-38426"/>
                            <a:pt x="363890" y="59950"/>
                            <a:pt x="563980" y="0"/>
                          </a:cubicBezTo>
                          <a:cubicBezTo>
                            <a:pt x="764070" y="-59950"/>
                            <a:pt x="972206" y="34718"/>
                            <a:pt x="1127959" y="0"/>
                          </a:cubicBezTo>
                          <a:cubicBezTo>
                            <a:pt x="1153493" y="210487"/>
                            <a:pt x="1108385" y="346091"/>
                            <a:pt x="1127959" y="442043"/>
                          </a:cubicBezTo>
                          <a:cubicBezTo>
                            <a:pt x="975427" y="478785"/>
                            <a:pt x="750883" y="410993"/>
                            <a:pt x="552700" y="442043"/>
                          </a:cubicBezTo>
                          <a:cubicBezTo>
                            <a:pt x="354517" y="473093"/>
                            <a:pt x="200042" y="432885"/>
                            <a:pt x="0" y="442043"/>
                          </a:cubicBezTo>
                          <a:cubicBezTo>
                            <a:pt x="-24073" y="296991"/>
                            <a:pt x="15861" y="125378"/>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11ak</a:t>
              </a:r>
            </a:p>
            <a:p>
              <a:pPr algn="ctr" defTabSz="243894" eaLnBrk="0" fontAlgn="base" hangingPunct="0">
                <a:spcBef>
                  <a:spcPct val="0"/>
                </a:spcBef>
                <a:spcAft>
                  <a:spcPct val="0"/>
                </a:spcAft>
              </a:pPr>
              <a:r>
                <a:rPr lang="en-US" sz="1200" dirty="0">
                  <a:cs typeface="Arial" panose="020B0604020202020204" pitchFamily="34" charset="0"/>
                </a:rPr>
                <a:t>General Link</a:t>
              </a:r>
              <a:endParaRPr lang="en-US" sz="1200" b="1" dirty="0">
                <a:cs typeface="Arial" panose="020B0604020202020204" pitchFamily="34" charset="0"/>
              </a:endParaRPr>
            </a:p>
          </p:txBody>
        </p:sp>
        <p:sp>
          <p:nvSpPr>
            <p:cNvPr id="147" name="Rectangle 146">
              <a:extLst>
                <a:ext uri="{FF2B5EF4-FFF2-40B4-BE49-F238E27FC236}">
                  <a16:creationId xmlns:a16="http://schemas.microsoft.com/office/drawing/2014/main" id="{F4EDE90E-2902-463A-90F6-141BC424F29C}"/>
                </a:ext>
              </a:extLst>
            </p:cNvPr>
            <p:cNvSpPr/>
            <p:nvPr/>
          </p:nvSpPr>
          <p:spPr bwMode="auto">
            <a:xfrm>
              <a:off x="3910905" y="2103967"/>
              <a:ext cx="300825" cy="155941"/>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70277041">
                    <a:custGeom>
                      <a:avLst/>
                      <a:gdLst>
                        <a:gd name="connsiteX0" fmla="*/ 0 w 1127959"/>
                        <a:gd name="connsiteY0" fmla="*/ 0 h 565356"/>
                        <a:gd name="connsiteX1" fmla="*/ 586539 w 1127959"/>
                        <a:gd name="connsiteY1" fmla="*/ 0 h 565356"/>
                        <a:gd name="connsiteX2" fmla="*/ 1127959 w 1127959"/>
                        <a:gd name="connsiteY2" fmla="*/ 0 h 565356"/>
                        <a:gd name="connsiteX3" fmla="*/ 1127959 w 1127959"/>
                        <a:gd name="connsiteY3" fmla="*/ 565356 h 565356"/>
                        <a:gd name="connsiteX4" fmla="*/ 541420 w 1127959"/>
                        <a:gd name="connsiteY4" fmla="*/ 565356 h 565356"/>
                        <a:gd name="connsiteX5" fmla="*/ 0 w 1127959"/>
                        <a:gd name="connsiteY5" fmla="*/ 565356 h 565356"/>
                        <a:gd name="connsiteX6" fmla="*/ 0 w 1127959"/>
                        <a:gd name="connsiteY6" fmla="*/ 0 h 565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959" h="565356" fill="none" extrusionOk="0">
                          <a:moveTo>
                            <a:pt x="0" y="0"/>
                          </a:moveTo>
                          <a:cubicBezTo>
                            <a:pt x="155681" y="-65057"/>
                            <a:pt x="389376" y="52325"/>
                            <a:pt x="586539" y="0"/>
                          </a:cubicBezTo>
                          <a:cubicBezTo>
                            <a:pt x="783702" y="-52325"/>
                            <a:pt x="945384" y="20596"/>
                            <a:pt x="1127959" y="0"/>
                          </a:cubicBezTo>
                          <a:cubicBezTo>
                            <a:pt x="1172815" y="121775"/>
                            <a:pt x="1069210" y="300706"/>
                            <a:pt x="1127959" y="565356"/>
                          </a:cubicBezTo>
                          <a:cubicBezTo>
                            <a:pt x="941682" y="617560"/>
                            <a:pt x="733763" y="524367"/>
                            <a:pt x="541420" y="565356"/>
                          </a:cubicBezTo>
                          <a:cubicBezTo>
                            <a:pt x="349077" y="606345"/>
                            <a:pt x="180478" y="563654"/>
                            <a:pt x="0" y="565356"/>
                          </a:cubicBezTo>
                          <a:cubicBezTo>
                            <a:pt x="-50242" y="337177"/>
                            <a:pt x="50721" y="204919"/>
                            <a:pt x="0" y="0"/>
                          </a:cubicBezTo>
                          <a:close/>
                        </a:path>
                        <a:path w="1127959" h="565356" stroke="0" extrusionOk="0">
                          <a:moveTo>
                            <a:pt x="0" y="0"/>
                          </a:moveTo>
                          <a:cubicBezTo>
                            <a:pt x="193517" y="-38426"/>
                            <a:pt x="363890" y="59950"/>
                            <a:pt x="563980" y="0"/>
                          </a:cubicBezTo>
                          <a:cubicBezTo>
                            <a:pt x="764070" y="-59950"/>
                            <a:pt x="972206" y="34718"/>
                            <a:pt x="1127959" y="0"/>
                          </a:cubicBezTo>
                          <a:cubicBezTo>
                            <a:pt x="1175879" y="280656"/>
                            <a:pt x="1086407" y="325775"/>
                            <a:pt x="1127959" y="565356"/>
                          </a:cubicBezTo>
                          <a:cubicBezTo>
                            <a:pt x="975427" y="602098"/>
                            <a:pt x="750883" y="534306"/>
                            <a:pt x="552700" y="565356"/>
                          </a:cubicBezTo>
                          <a:cubicBezTo>
                            <a:pt x="354517" y="596406"/>
                            <a:pt x="200042" y="556198"/>
                            <a:pt x="0" y="565356"/>
                          </a:cubicBezTo>
                          <a:cubicBezTo>
                            <a:pt x="-833" y="448216"/>
                            <a:pt x="36139" y="127301"/>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11aq</a:t>
              </a:r>
            </a:p>
            <a:p>
              <a:pPr algn="ctr" defTabSz="243894" eaLnBrk="0" fontAlgn="base" hangingPunct="0">
                <a:spcBef>
                  <a:spcPct val="0"/>
                </a:spcBef>
                <a:spcAft>
                  <a:spcPct val="0"/>
                </a:spcAft>
              </a:pPr>
              <a:r>
                <a:rPr lang="en-US" sz="1200" dirty="0">
                  <a:cs typeface="Arial" panose="020B0604020202020204" pitchFamily="34" charset="0"/>
                </a:rPr>
                <a:t>Pre-association Discovery</a:t>
              </a:r>
              <a:endParaRPr lang="en-US" sz="1200" b="1" dirty="0">
                <a:cs typeface="Arial" panose="020B0604020202020204" pitchFamily="34" charset="0"/>
              </a:endParaRPr>
            </a:p>
          </p:txBody>
        </p:sp>
        <p:sp>
          <p:nvSpPr>
            <p:cNvPr id="148" name="Rectangle 147">
              <a:extLst>
                <a:ext uri="{FF2B5EF4-FFF2-40B4-BE49-F238E27FC236}">
                  <a16:creationId xmlns:a16="http://schemas.microsoft.com/office/drawing/2014/main" id="{B25B2931-D714-4E34-A8E6-D95D623E724D}"/>
                </a:ext>
              </a:extLst>
            </p:cNvPr>
            <p:cNvSpPr/>
            <p:nvPr/>
          </p:nvSpPr>
          <p:spPr bwMode="auto">
            <a:xfrm>
              <a:off x="4362221" y="2108673"/>
              <a:ext cx="300825" cy="166905"/>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70277041">
                    <a:custGeom>
                      <a:avLst/>
                      <a:gdLst>
                        <a:gd name="connsiteX0" fmla="*/ 0 w 1127959"/>
                        <a:gd name="connsiteY0" fmla="*/ 0 h 565356"/>
                        <a:gd name="connsiteX1" fmla="*/ 586539 w 1127959"/>
                        <a:gd name="connsiteY1" fmla="*/ 0 h 565356"/>
                        <a:gd name="connsiteX2" fmla="*/ 1127959 w 1127959"/>
                        <a:gd name="connsiteY2" fmla="*/ 0 h 565356"/>
                        <a:gd name="connsiteX3" fmla="*/ 1127959 w 1127959"/>
                        <a:gd name="connsiteY3" fmla="*/ 565356 h 565356"/>
                        <a:gd name="connsiteX4" fmla="*/ 541420 w 1127959"/>
                        <a:gd name="connsiteY4" fmla="*/ 565356 h 565356"/>
                        <a:gd name="connsiteX5" fmla="*/ 0 w 1127959"/>
                        <a:gd name="connsiteY5" fmla="*/ 565356 h 565356"/>
                        <a:gd name="connsiteX6" fmla="*/ 0 w 1127959"/>
                        <a:gd name="connsiteY6" fmla="*/ 0 h 565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959" h="565356" fill="none" extrusionOk="0">
                          <a:moveTo>
                            <a:pt x="0" y="0"/>
                          </a:moveTo>
                          <a:cubicBezTo>
                            <a:pt x="155681" y="-65057"/>
                            <a:pt x="389376" y="52325"/>
                            <a:pt x="586539" y="0"/>
                          </a:cubicBezTo>
                          <a:cubicBezTo>
                            <a:pt x="783702" y="-52325"/>
                            <a:pt x="945384" y="20596"/>
                            <a:pt x="1127959" y="0"/>
                          </a:cubicBezTo>
                          <a:cubicBezTo>
                            <a:pt x="1172815" y="121775"/>
                            <a:pt x="1069210" y="300706"/>
                            <a:pt x="1127959" y="565356"/>
                          </a:cubicBezTo>
                          <a:cubicBezTo>
                            <a:pt x="941682" y="617560"/>
                            <a:pt x="733763" y="524367"/>
                            <a:pt x="541420" y="565356"/>
                          </a:cubicBezTo>
                          <a:cubicBezTo>
                            <a:pt x="349077" y="606345"/>
                            <a:pt x="180478" y="563654"/>
                            <a:pt x="0" y="565356"/>
                          </a:cubicBezTo>
                          <a:cubicBezTo>
                            <a:pt x="-50242" y="337177"/>
                            <a:pt x="50721" y="204919"/>
                            <a:pt x="0" y="0"/>
                          </a:cubicBezTo>
                          <a:close/>
                        </a:path>
                        <a:path w="1127959" h="565356" stroke="0" extrusionOk="0">
                          <a:moveTo>
                            <a:pt x="0" y="0"/>
                          </a:moveTo>
                          <a:cubicBezTo>
                            <a:pt x="193517" y="-38426"/>
                            <a:pt x="363890" y="59950"/>
                            <a:pt x="563980" y="0"/>
                          </a:cubicBezTo>
                          <a:cubicBezTo>
                            <a:pt x="764070" y="-59950"/>
                            <a:pt x="972206" y="34718"/>
                            <a:pt x="1127959" y="0"/>
                          </a:cubicBezTo>
                          <a:cubicBezTo>
                            <a:pt x="1175879" y="280656"/>
                            <a:pt x="1086407" y="325775"/>
                            <a:pt x="1127959" y="565356"/>
                          </a:cubicBezTo>
                          <a:cubicBezTo>
                            <a:pt x="975427" y="602098"/>
                            <a:pt x="750883" y="534306"/>
                            <a:pt x="552700" y="565356"/>
                          </a:cubicBezTo>
                          <a:cubicBezTo>
                            <a:pt x="354517" y="596406"/>
                            <a:pt x="200042" y="556198"/>
                            <a:pt x="0" y="565356"/>
                          </a:cubicBezTo>
                          <a:cubicBezTo>
                            <a:pt x="-833" y="448216"/>
                            <a:pt x="36139" y="127301"/>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11bc</a:t>
              </a:r>
            </a:p>
            <a:p>
              <a:pPr algn="ctr" defTabSz="243894" eaLnBrk="0" fontAlgn="base" hangingPunct="0">
                <a:spcBef>
                  <a:spcPct val="0"/>
                </a:spcBef>
                <a:spcAft>
                  <a:spcPct val="0"/>
                </a:spcAft>
              </a:pPr>
              <a:r>
                <a:rPr lang="en-US" sz="1200" dirty="0">
                  <a:cs typeface="Arial" panose="020B0604020202020204" pitchFamily="34" charset="0"/>
                </a:rPr>
                <a:t>Broadcast Services</a:t>
              </a:r>
              <a:endParaRPr lang="en-US" sz="1200" b="1" dirty="0">
                <a:cs typeface="Arial" panose="020B0604020202020204" pitchFamily="34" charset="0"/>
              </a:endParaRPr>
            </a:p>
          </p:txBody>
        </p:sp>
        <p:sp>
          <p:nvSpPr>
            <p:cNvPr id="149" name="Rectangle 148">
              <a:extLst>
                <a:ext uri="{FF2B5EF4-FFF2-40B4-BE49-F238E27FC236}">
                  <a16:creationId xmlns:a16="http://schemas.microsoft.com/office/drawing/2014/main" id="{C6191852-D04A-431B-9118-7EDF30C7E9A2}"/>
                </a:ext>
              </a:extLst>
            </p:cNvPr>
            <p:cNvSpPr/>
            <p:nvPr/>
          </p:nvSpPr>
          <p:spPr bwMode="auto">
            <a:xfrm>
              <a:off x="4348371" y="3036801"/>
              <a:ext cx="320079" cy="150779"/>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70277041">
                    <a:custGeom>
                      <a:avLst/>
                      <a:gdLst>
                        <a:gd name="connsiteX0" fmla="*/ 0 w 1200155"/>
                        <a:gd name="connsiteY0" fmla="*/ 0 h 565356"/>
                        <a:gd name="connsiteX1" fmla="*/ 400052 w 1200155"/>
                        <a:gd name="connsiteY1" fmla="*/ 0 h 565356"/>
                        <a:gd name="connsiteX2" fmla="*/ 800103 w 1200155"/>
                        <a:gd name="connsiteY2" fmla="*/ 0 h 565356"/>
                        <a:gd name="connsiteX3" fmla="*/ 1200155 w 1200155"/>
                        <a:gd name="connsiteY3" fmla="*/ 0 h 565356"/>
                        <a:gd name="connsiteX4" fmla="*/ 1200155 w 1200155"/>
                        <a:gd name="connsiteY4" fmla="*/ 565356 h 565356"/>
                        <a:gd name="connsiteX5" fmla="*/ 812105 w 1200155"/>
                        <a:gd name="connsiteY5" fmla="*/ 565356 h 565356"/>
                        <a:gd name="connsiteX6" fmla="*/ 412053 w 1200155"/>
                        <a:gd name="connsiteY6" fmla="*/ 565356 h 565356"/>
                        <a:gd name="connsiteX7" fmla="*/ 0 w 1200155"/>
                        <a:gd name="connsiteY7" fmla="*/ 565356 h 565356"/>
                        <a:gd name="connsiteX8" fmla="*/ 0 w 1200155"/>
                        <a:gd name="connsiteY8" fmla="*/ 0 h 565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5" h="565356" fill="none" extrusionOk="0">
                          <a:moveTo>
                            <a:pt x="0" y="0"/>
                          </a:moveTo>
                          <a:cubicBezTo>
                            <a:pt x="136381" y="-35358"/>
                            <a:pt x="200793" y="38951"/>
                            <a:pt x="400052" y="0"/>
                          </a:cubicBezTo>
                          <a:cubicBezTo>
                            <a:pt x="599311" y="-38951"/>
                            <a:pt x="670075" y="29091"/>
                            <a:pt x="800103" y="0"/>
                          </a:cubicBezTo>
                          <a:cubicBezTo>
                            <a:pt x="930131" y="-29091"/>
                            <a:pt x="1048378" y="40034"/>
                            <a:pt x="1200155" y="0"/>
                          </a:cubicBezTo>
                          <a:cubicBezTo>
                            <a:pt x="1227197" y="181637"/>
                            <a:pt x="1183018" y="405564"/>
                            <a:pt x="1200155" y="565356"/>
                          </a:cubicBezTo>
                          <a:cubicBezTo>
                            <a:pt x="1119554" y="593593"/>
                            <a:pt x="999785" y="528255"/>
                            <a:pt x="812105" y="565356"/>
                          </a:cubicBezTo>
                          <a:cubicBezTo>
                            <a:pt x="624425" y="602457"/>
                            <a:pt x="526756" y="537200"/>
                            <a:pt x="412053" y="565356"/>
                          </a:cubicBezTo>
                          <a:cubicBezTo>
                            <a:pt x="297350" y="593512"/>
                            <a:pt x="148510" y="548110"/>
                            <a:pt x="0" y="565356"/>
                          </a:cubicBezTo>
                          <a:cubicBezTo>
                            <a:pt x="-10271" y="331120"/>
                            <a:pt x="42604" y="126554"/>
                            <a:pt x="0" y="0"/>
                          </a:cubicBezTo>
                          <a:close/>
                        </a:path>
                        <a:path w="1200155" h="565356" stroke="0" extrusionOk="0">
                          <a:moveTo>
                            <a:pt x="0" y="0"/>
                          </a:moveTo>
                          <a:cubicBezTo>
                            <a:pt x="193759" y="-10994"/>
                            <a:pt x="215707" y="43433"/>
                            <a:pt x="400052" y="0"/>
                          </a:cubicBezTo>
                          <a:cubicBezTo>
                            <a:pt x="584397" y="-43433"/>
                            <a:pt x="659802" y="19279"/>
                            <a:pt x="764099" y="0"/>
                          </a:cubicBezTo>
                          <a:cubicBezTo>
                            <a:pt x="868396" y="-19279"/>
                            <a:pt x="993680" y="42936"/>
                            <a:pt x="1200155" y="0"/>
                          </a:cubicBezTo>
                          <a:cubicBezTo>
                            <a:pt x="1221909" y="266515"/>
                            <a:pt x="1147787" y="448260"/>
                            <a:pt x="1200155" y="565356"/>
                          </a:cubicBezTo>
                          <a:cubicBezTo>
                            <a:pt x="1036059" y="575041"/>
                            <a:pt x="944746" y="563246"/>
                            <a:pt x="788102" y="565356"/>
                          </a:cubicBezTo>
                          <a:cubicBezTo>
                            <a:pt x="631458" y="567466"/>
                            <a:pt x="584689" y="548735"/>
                            <a:pt x="388050" y="565356"/>
                          </a:cubicBezTo>
                          <a:cubicBezTo>
                            <a:pt x="191411" y="581977"/>
                            <a:pt x="86008" y="556489"/>
                            <a:pt x="0" y="565356"/>
                          </a:cubicBezTo>
                          <a:cubicBezTo>
                            <a:pt x="-64155" y="393641"/>
                            <a:pt x="2186" y="274140"/>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11bb</a:t>
              </a:r>
            </a:p>
            <a:p>
              <a:pPr algn="ctr" defTabSz="243894" eaLnBrk="0" fontAlgn="base" hangingPunct="0">
                <a:spcBef>
                  <a:spcPct val="0"/>
                </a:spcBef>
                <a:spcAft>
                  <a:spcPct val="0"/>
                </a:spcAft>
              </a:pPr>
              <a:r>
                <a:rPr lang="en-US" sz="1200" dirty="0">
                  <a:cs typeface="Arial" panose="020B0604020202020204" pitchFamily="34" charset="0"/>
                </a:rPr>
                <a:t>Light Communications</a:t>
              </a:r>
              <a:endParaRPr lang="en-US" sz="1200" b="1" dirty="0">
                <a:cs typeface="Arial" panose="020B0604020202020204" pitchFamily="34" charset="0"/>
              </a:endParaRPr>
            </a:p>
          </p:txBody>
        </p:sp>
        <p:sp>
          <p:nvSpPr>
            <p:cNvPr id="150" name="Rectangle 149">
              <a:extLst>
                <a:ext uri="{FF2B5EF4-FFF2-40B4-BE49-F238E27FC236}">
                  <a16:creationId xmlns:a16="http://schemas.microsoft.com/office/drawing/2014/main" id="{1A458609-0827-4067-BF8B-00EF6DCFB971}"/>
                </a:ext>
              </a:extLst>
            </p:cNvPr>
            <p:cNvSpPr/>
            <p:nvPr/>
          </p:nvSpPr>
          <p:spPr bwMode="auto">
            <a:xfrm>
              <a:off x="4348371" y="2732355"/>
              <a:ext cx="320079" cy="161931"/>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70277041">
                    <a:custGeom>
                      <a:avLst/>
                      <a:gdLst>
                        <a:gd name="connsiteX0" fmla="*/ 0 w 1200155"/>
                        <a:gd name="connsiteY0" fmla="*/ 0 h 565356"/>
                        <a:gd name="connsiteX1" fmla="*/ 400052 w 1200155"/>
                        <a:gd name="connsiteY1" fmla="*/ 0 h 565356"/>
                        <a:gd name="connsiteX2" fmla="*/ 800103 w 1200155"/>
                        <a:gd name="connsiteY2" fmla="*/ 0 h 565356"/>
                        <a:gd name="connsiteX3" fmla="*/ 1200155 w 1200155"/>
                        <a:gd name="connsiteY3" fmla="*/ 0 h 565356"/>
                        <a:gd name="connsiteX4" fmla="*/ 1200155 w 1200155"/>
                        <a:gd name="connsiteY4" fmla="*/ 565356 h 565356"/>
                        <a:gd name="connsiteX5" fmla="*/ 812105 w 1200155"/>
                        <a:gd name="connsiteY5" fmla="*/ 565356 h 565356"/>
                        <a:gd name="connsiteX6" fmla="*/ 412053 w 1200155"/>
                        <a:gd name="connsiteY6" fmla="*/ 565356 h 565356"/>
                        <a:gd name="connsiteX7" fmla="*/ 0 w 1200155"/>
                        <a:gd name="connsiteY7" fmla="*/ 565356 h 565356"/>
                        <a:gd name="connsiteX8" fmla="*/ 0 w 1200155"/>
                        <a:gd name="connsiteY8" fmla="*/ 0 h 565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5" h="565356" fill="none" extrusionOk="0">
                          <a:moveTo>
                            <a:pt x="0" y="0"/>
                          </a:moveTo>
                          <a:cubicBezTo>
                            <a:pt x="136381" y="-35358"/>
                            <a:pt x="200793" y="38951"/>
                            <a:pt x="400052" y="0"/>
                          </a:cubicBezTo>
                          <a:cubicBezTo>
                            <a:pt x="599311" y="-38951"/>
                            <a:pt x="670075" y="29091"/>
                            <a:pt x="800103" y="0"/>
                          </a:cubicBezTo>
                          <a:cubicBezTo>
                            <a:pt x="930131" y="-29091"/>
                            <a:pt x="1048378" y="40034"/>
                            <a:pt x="1200155" y="0"/>
                          </a:cubicBezTo>
                          <a:cubicBezTo>
                            <a:pt x="1227197" y="181637"/>
                            <a:pt x="1183018" y="405564"/>
                            <a:pt x="1200155" y="565356"/>
                          </a:cubicBezTo>
                          <a:cubicBezTo>
                            <a:pt x="1119554" y="593593"/>
                            <a:pt x="999785" y="528255"/>
                            <a:pt x="812105" y="565356"/>
                          </a:cubicBezTo>
                          <a:cubicBezTo>
                            <a:pt x="624425" y="602457"/>
                            <a:pt x="526756" y="537200"/>
                            <a:pt x="412053" y="565356"/>
                          </a:cubicBezTo>
                          <a:cubicBezTo>
                            <a:pt x="297350" y="593512"/>
                            <a:pt x="148510" y="548110"/>
                            <a:pt x="0" y="565356"/>
                          </a:cubicBezTo>
                          <a:cubicBezTo>
                            <a:pt x="-10271" y="331120"/>
                            <a:pt x="42604" y="126554"/>
                            <a:pt x="0" y="0"/>
                          </a:cubicBezTo>
                          <a:close/>
                        </a:path>
                        <a:path w="1200155" h="565356" stroke="0" extrusionOk="0">
                          <a:moveTo>
                            <a:pt x="0" y="0"/>
                          </a:moveTo>
                          <a:cubicBezTo>
                            <a:pt x="193759" y="-10994"/>
                            <a:pt x="215707" y="43433"/>
                            <a:pt x="400052" y="0"/>
                          </a:cubicBezTo>
                          <a:cubicBezTo>
                            <a:pt x="584397" y="-43433"/>
                            <a:pt x="659802" y="19279"/>
                            <a:pt x="764099" y="0"/>
                          </a:cubicBezTo>
                          <a:cubicBezTo>
                            <a:pt x="868396" y="-19279"/>
                            <a:pt x="993680" y="42936"/>
                            <a:pt x="1200155" y="0"/>
                          </a:cubicBezTo>
                          <a:cubicBezTo>
                            <a:pt x="1221909" y="266515"/>
                            <a:pt x="1147787" y="448260"/>
                            <a:pt x="1200155" y="565356"/>
                          </a:cubicBezTo>
                          <a:cubicBezTo>
                            <a:pt x="1036059" y="575041"/>
                            <a:pt x="944746" y="563246"/>
                            <a:pt x="788102" y="565356"/>
                          </a:cubicBezTo>
                          <a:cubicBezTo>
                            <a:pt x="631458" y="567466"/>
                            <a:pt x="584689" y="548735"/>
                            <a:pt x="388050" y="565356"/>
                          </a:cubicBezTo>
                          <a:cubicBezTo>
                            <a:pt x="191411" y="581977"/>
                            <a:pt x="86008" y="556489"/>
                            <a:pt x="0" y="565356"/>
                          </a:cubicBezTo>
                          <a:cubicBezTo>
                            <a:pt x="-64155" y="393641"/>
                            <a:pt x="2186" y="274140"/>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11az</a:t>
              </a:r>
            </a:p>
            <a:p>
              <a:pPr algn="ctr" defTabSz="243894" eaLnBrk="0" fontAlgn="base" hangingPunct="0">
                <a:spcBef>
                  <a:spcPct val="0"/>
                </a:spcBef>
                <a:spcAft>
                  <a:spcPct val="0"/>
                </a:spcAft>
              </a:pPr>
              <a:r>
                <a:rPr lang="en-US" sz="1200" dirty="0">
                  <a:cs typeface="Arial" panose="020B0604020202020204" pitchFamily="34" charset="0"/>
                </a:rPr>
                <a:t>Enhanced Positioning</a:t>
              </a:r>
              <a:endParaRPr lang="en-US" sz="1200" b="1" dirty="0">
                <a:cs typeface="Arial" panose="020B0604020202020204" pitchFamily="34" charset="0"/>
              </a:endParaRPr>
            </a:p>
          </p:txBody>
        </p:sp>
        <p:sp>
          <p:nvSpPr>
            <p:cNvPr id="151" name="Rectangle 150">
              <a:extLst>
                <a:ext uri="{FF2B5EF4-FFF2-40B4-BE49-F238E27FC236}">
                  <a16:creationId xmlns:a16="http://schemas.microsoft.com/office/drawing/2014/main" id="{407B0AA4-A7CD-4592-ADAF-EF345C160499}"/>
                </a:ext>
              </a:extLst>
            </p:cNvPr>
            <p:cNvSpPr/>
            <p:nvPr/>
          </p:nvSpPr>
          <p:spPr bwMode="auto">
            <a:xfrm>
              <a:off x="4348371" y="2907872"/>
              <a:ext cx="320079" cy="113521"/>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70277041">
                    <a:custGeom>
                      <a:avLst/>
                      <a:gdLst>
                        <a:gd name="connsiteX0" fmla="*/ 0 w 1200155"/>
                        <a:gd name="connsiteY0" fmla="*/ 0 h 425655"/>
                        <a:gd name="connsiteX1" fmla="*/ 400052 w 1200155"/>
                        <a:gd name="connsiteY1" fmla="*/ 0 h 425655"/>
                        <a:gd name="connsiteX2" fmla="*/ 800103 w 1200155"/>
                        <a:gd name="connsiteY2" fmla="*/ 0 h 425655"/>
                        <a:gd name="connsiteX3" fmla="*/ 1200155 w 1200155"/>
                        <a:gd name="connsiteY3" fmla="*/ 0 h 425655"/>
                        <a:gd name="connsiteX4" fmla="*/ 1200155 w 1200155"/>
                        <a:gd name="connsiteY4" fmla="*/ 425655 h 425655"/>
                        <a:gd name="connsiteX5" fmla="*/ 812105 w 1200155"/>
                        <a:gd name="connsiteY5" fmla="*/ 425655 h 425655"/>
                        <a:gd name="connsiteX6" fmla="*/ 412053 w 1200155"/>
                        <a:gd name="connsiteY6" fmla="*/ 425655 h 425655"/>
                        <a:gd name="connsiteX7" fmla="*/ 0 w 1200155"/>
                        <a:gd name="connsiteY7" fmla="*/ 425655 h 425655"/>
                        <a:gd name="connsiteX8" fmla="*/ 0 w 1200155"/>
                        <a:gd name="connsiteY8" fmla="*/ 0 h 42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5" h="425655" fill="none" extrusionOk="0">
                          <a:moveTo>
                            <a:pt x="0" y="0"/>
                          </a:moveTo>
                          <a:cubicBezTo>
                            <a:pt x="136381" y="-35358"/>
                            <a:pt x="200793" y="38951"/>
                            <a:pt x="400052" y="0"/>
                          </a:cubicBezTo>
                          <a:cubicBezTo>
                            <a:pt x="599311" y="-38951"/>
                            <a:pt x="670075" y="29091"/>
                            <a:pt x="800103" y="0"/>
                          </a:cubicBezTo>
                          <a:cubicBezTo>
                            <a:pt x="930131" y="-29091"/>
                            <a:pt x="1048378" y="40034"/>
                            <a:pt x="1200155" y="0"/>
                          </a:cubicBezTo>
                          <a:cubicBezTo>
                            <a:pt x="1240597" y="163993"/>
                            <a:pt x="1192288" y="299920"/>
                            <a:pt x="1200155" y="425655"/>
                          </a:cubicBezTo>
                          <a:cubicBezTo>
                            <a:pt x="1119554" y="453892"/>
                            <a:pt x="999785" y="388554"/>
                            <a:pt x="812105" y="425655"/>
                          </a:cubicBezTo>
                          <a:cubicBezTo>
                            <a:pt x="624425" y="462756"/>
                            <a:pt x="526756" y="397499"/>
                            <a:pt x="412053" y="425655"/>
                          </a:cubicBezTo>
                          <a:cubicBezTo>
                            <a:pt x="297350" y="453811"/>
                            <a:pt x="148510" y="408409"/>
                            <a:pt x="0" y="425655"/>
                          </a:cubicBezTo>
                          <a:cubicBezTo>
                            <a:pt x="-5118" y="215387"/>
                            <a:pt x="6956" y="89502"/>
                            <a:pt x="0" y="0"/>
                          </a:cubicBezTo>
                          <a:close/>
                        </a:path>
                        <a:path w="1200155" h="425655" stroke="0" extrusionOk="0">
                          <a:moveTo>
                            <a:pt x="0" y="0"/>
                          </a:moveTo>
                          <a:cubicBezTo>
                            <a:pt x="193759" y="-10994"/>
                            <a:pt x="215707" y="43433"/>
                            <a:pt x="400052" y="0"/>
                          </a:cubicBezTo>
                          <a:cubicBezTo>
                            <a:pt x="584397" y="-43433"/>
                            <a:pt x="659802" y="19279"/>
                            <a:pt x="764099" y="0"/>
                          </a:cubicBezTo>
                          <a:cubicBezTo>
                            <a:pt x="868396" y="-19279"/>
                            <a:pt x="993680" y="42936"/>
                            <a:pt x="1200155" y="0"/>
                          </a:cubicBezTo>
                          <a:cubicBezTo>
                            <a:pt x="1242781" y="134778"/>
                            <a:pt x="1156278" y="271686"/>
                            <a:pt x="1200155" y="425655"/>
                          </a:cubicBezTo>
                          <a:cubicBezTo>
                            <a:pt x="1036059" y="435340"/>
                            <a:pt x="944746" y="423545"/>
                            <a:pt x="788102" y="425655"/>
                          </a:cubicBezTo>
                          <a:cubicBezTo>
                            <a:pt x="631458" y="427765"/>
                            <a:pt x="584689" y="409034"/>
                            <a:pt x="388050" y="425655"/>
                          </a:cubicBezTo>
                          <a:cubicBezTo>
                            <a:pt x="191411" y="442276"/>
                            <a:pt x="86008" y="416788"/>
                            <a:pt x="0" y="425655"/>
                          </a:cubicBezTo>
                          <a:cubicBezTo>
                            <a:pt x="-16155" y="321230"/>
                            <a:pt x="23279" y="193108"/>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11ba</a:t>
              </a:r>
            </a:p>
            <a:p>
              <a:pPr algn="ctr" defTabSz="243894" eaLnBrk="0" fontAlgn="base" hangingPunct="0">
                <a:spcBef>
                  <a:spcPct val="0"/>
                </a:spcBef>
                <a:spcAft>
                  <a:spcPct val="0"/>
                </a:spcAft>
              </a:pPr>
              <a:r>
                <a:rPr lang="en-US" sz="1200" dirty="0">
                  <a:cs typeface="Arial" panose="020B0604020202020204" pitchFamily="34" charset="0"/>
                </a:rPr>
                <a:t>Wake-up Radio</a:t>
              </a:r>
              <a:endParaRPr lang="en-US" sz="1200" b="1" dirty="0">
                <a:cs typeface="Arial" panose="020B0604020202020204" pitchFamily="34" charset="0"/>
              </a:endParaRPr>
            </a:p>
          </p:txBody>
        </p:sp>
        <p:sp>
          <p:nvSpPr>
            <p:cNvPr id="152" name="Rectangle 151">
              <a:extLst>
                <a:ext uri="{FF2B5EF4-FFF2-40B4-BE49-F238E27FC236}">
                  <a16:creationId xmlns:a16="http://schemas.microsoft.com/office/drawing/2014/main" id="{9FAA2313-0CCB-48C5-8C30-2E7037D4EB33}"/>
                </a:ext>
              </a:extLst>
            </p:cNvPr>
            <p:cNvSpPr/>
            <p:nvPr/>
          </p:nvSpPr>
          <p:spPr bwMode="auto">
            <a:xfrm>
              <a:off x="4351912" y="2360015"/>
              <a:ext cx="320079" cy="166905"/>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70277041">
                    <a:custGeom>
                      <a:avLst/>
                      <a:gdLst>
                        <a:gd name="connsiteX0" fmla="*/ 0 w 1200155"/>
                        <a:gd name="connsiteY0" fmla="*/ 0 h 552702"/>
                        <a:gd name="connsiteX1" fmla="*/ 400052 w 1200155"/>
                        <a:gd name="connsiteY1" fmla="*/ 0 h 552702"/>
                        <a:gd name="connsiteX2" fmla="*/ 800103 w 1200155"/>
                        <a:gd name="connsiteY2" fmla="*/ 0 h 552702"/>
                        <a:gd name="connsiteX3" fmla="*/ 1200155 w 1200155"/>
                        <a:gd name="connsiteY3" fmla="*/ 0 h 552702"/>
                        <a:gd name="connsiteX4" fmla="*/ 1200155 w 1200155"/>
                        <a:gd name="connsiteY4" fmla="*/ 552702 h 552702"/>
                        <a:gd name="connsiteX5" fmla="*/ 812105 w 1200155"/>
                        <a:gd name="connsiteY5" fmla="*/ 552702 h 552702"/>
                        <a:gd name="connsiteX6" fmla="*/ 412053 w 1200155"/>
                        <a:gd name="connsiteY6" fmla="*/ 552702 h 552702"/>
                        <a:gd name="connsiteX7" fmla="*/ 0 w 1200155"/>
                        <a:gd name="connsiteY7" fmla="*/ 552702 h 552702"/>
                        <a:gd name="connsiteX8" fmla="*/ 0 w 1200155"/>
                        <a:gd name="connsiteY8" fmla="*/ 0 h 55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5" h="552702" fill="none" extrusionOk="0">
                          <a:moveTo>
                            <a:pt x="0" y="0"/>
                          </a:moveTo>
                          <a:cubicBezTo>
                            <a:pt x="136381" y="-35358"/>
                            <a:pt x="200793" y="38951"/>
                            <a:pt x="400052" y="0"/>
                          </a:cubicBezTo>
                          <a:cubicBezTo>
                            <a:pt x="599311" y="-38951"/>
                            <a:pt x="670075" y="29091"/>
                            <a:pt x="800103" y="0"/>
                          </a:cubicBezTo>
                          <a:cubicBezTo>
                            <a:pt x="930131" y="-29091"/>
                            <a:pt x="1048378" y="40034"/>
                            <a:pt x="1200155" y="0"/>
                          </a:cubicBezTo>
                          <a:cubicBezTo>
                            <a:pt x="1201471" y="225679"/>
                            <a:pt x="1153922" y="337835"/>
                            <a:pt x="1200155" y="552702"/>
                          </a:cubicBezTo>
                          <a:cubicBezTo>
                            <a:pt x="1119554" y="580939"/>
                            <a:pt x="999785" y="515601"/>
                            <a:pt x="812105" y="552702"/>
                          </a:cubicBezTo>
                          <a:cubicBezTo>
                            <a:pt x="624425" y="589803"/>
                            <a:pt x="526756" y="524546"/>
                            <a:pt x="412053" y="552702"/>
                          </a:cubicBezTo>
                          <a:cubicBezTo>
                            <a:pt x="297350" y="580858"/>
                            <a:pt x="148510" y="535456"/>
                            <a:pt x="0" y="552702"/>
                          </a:cubicBezTo>
                          <a:cubicBezTo>
                            <a:pt x="-39618" y="325429"/>
                            <a:pt x="59459" y="213396"/>
                            <a:pt x="0" y="0"/>
                          </a:cubicBezTo>
                          <a:close/>
                        </a:path>
                        <a:path w="1200155" h="552702" stroke="0" extrusionOk="0">
                          <a:moveTo>
                            <a:pt x="0" y="0"/>
                          </a:moveTo>
                          <a:cubicBezTo>
                            <a:pt x="193759" y="-10994"/>
                            <a:pt x="215707" y="43433"/>
                            <a:pt x="400052" y="0"/>
                          </a:cubicBezTo>
                          <a:cubicBezTo>
                            <a:pt x="584397" y="-43433"/>
                            <a:pt x="659802" y="19279"/>
                            <a:pt x="764099" y="0"/>
                          </a:cubicBezTo>
                          <a:cubicBezTo>
                            <a:pt x="868396" y="-19279"/>
                            <a:pt x="993680" y="42936"/>
                            <a:pt x="1200155" y="0"/>
                          </a:cubicBezTo>
                          <a:cubicBezTo>
                            <a:pt x="1202372" y="223445"/>
                            <a:pt x="1168726" y="436090"/>
                            <a:pt x="1200155" y="552702"/>
                          </a:cubicBezTo>
                          <a:cubicBezTo>
                            <a:pt x="1036059" y="562387"/>
                            <a:pt x="944746" y="550592"/>
                            <a:pt x="788102" y="552702"/>
                          </a:cubicBezTo>
                          <a:cubicBezTo>
                            <a:pt x="631458" y="554812"/>
                            <a:pt x="584689" y="536081"/>
                            <a:pt x="388050" y="552702"/>
                          </a:cubicBezTo>
                          <a:cubicBezTo>
                            <a:pt x="191411" y="569323"/>
                            <a:pt x="86008" y="543835"/>
                            <a:pt x="0" y="552702"/>
                          </a:cubicBezTo>
                          <a:cubicBezTo>
                            <a:pt x="-30338" y="372199"/>
                            <a:pt x="3942" y="264359"/>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11ax</a:t>
              </a:r>
            </a:p>
            <a:p>
              <a:pPr algn="ctr" defTabSz="243894" eaLnBrk="0" fontAlgn="base" hangingPunct="0">
                <a:spcBef>
                  <a:spcPct val="0"/>
                </a:spcBef>
                <a:spcAft>
                  <a:spcPct val="0"/>
                </a:spcAft>
              </a:pPr>
              <a:r>
                <a:rPr lang="en-US" sz="1200" dirty="0">
                  <a:cs typeface="Arial" panose="020B0604020202020204" pitchFamily="34" charset="0"/>
                </a:rPr>
                <a:t>High Efficiency WLAN</a:t>
              </a:r>
              <a:endParaRPr lang="en-US" sz="1200" b="1" dirty="0">
                <a:cs typeface="Arial" panose="020B0604020202020204" pitchFamily="34" charset="0"/>
              </a:endParaRPr>
            </a:p>
          </p:txBody>
        </p:sp>
        <p:sp>
          <p:nvSpPr>
            <p:cNvPr id="153" name="Rectangle 152">
              <a:extLst>
                <a:ext uri="{FF2B5EF4-FFF2-40B4-BE49-F238E27FC236}">
                  <a16:creationId xmlns:a16="http://schemas.microsoft.com/office/drawing/2014/main" id="{E2F6AF70-2C9B-4BE2-A084-B79765DF8620}"/>
                </a:ext>
              </a:extLst>
            </p:cNvPr>
            <p:cNvSpPr/>
            <p:nvPr/>
          </p:nvSpPr>
          <p:spPr bwMode="auto">
            <a:xfrm>
              <a:off x="4351912" y="2547172"/>
              <a:ext cx="320079" cy="163431"/>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70277041">
                    <a:custGeom>
                      <a:avLst/>
                      <a:gdLst>
                        <a:gd name="connsiteX0" fmla="*/ 0 w 1200155"/>
                        <a:gd name="connsiteY0" fmla="*/ 0 h 552702"/>
                        <a:gd name="connsiteX1" fmla="*/ 400052 w 1200155"/>
                        <a:gd name="connsiteY1" fmla="*/ 0 h 552702"/>
                        <a:gd name="connsiteX2" fmla="*/ 800103 w 1200155"/>
                        <a:gd name="connsiteY2" fmla="*/ 0 h 552702"/>
                        <a:gd name="connsiteX3" fmla="*/ 1200155 w 1200155"/>
                        <a:gd name="connsiteY3" fmla="*/ 0 h 552702"/>
                        <a:gd name="connsiteX4" fmla="*/ 1200155 w 1200155"/>
                        <a:gd name="connsiteY4" fmla="*/ 552702 h 552702"/>
                        <a:gd name="connsiteX5" fmla="*/ 812105 w 1200155"/>
                        <a:gd name="connsiteY5" fmla="*/ 552702 h 552702"/>
                        <a:gd name="connsiteX6" fmla="*/ 412053 w 1200155"/>
                        <a:gd name="connsiteY6" fmla="*/ 552702 h 552702"/>
                        <a:gd name="connsiteX7" fmla="*/ 0 w 1200155"/>
                        <a:gd name="connsiteY7" fmla="*/ 552702 h 552702"/>
                        <a:gd name="connsiteX8" fmla="*/ 0 w 1200155"/>
                        <a:gd name="connsiteY8" fmla="*/ 0 h 55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5" h="552702" fill="none" extrusionOk="0">
                          <a:moveTo>
                            <a:pt x="0" y="0"/>
                          </a:moveTo>
                          <a:cubicBezTo>
                            <a:pt x="136381" y="-35358"/>
                            <a:pt x="200793" y="38951"/>
                            <a:pt x="400052" y="0"/>
                          </a:cubicBezTo>
                          <a:cubicBezTo>
                            <a:pt x="599311" y="-38951"/>
                            <a:pt x="670075" y="29091"/>
                            <a:pt x="800103" y="0"/>
                          </a:cubicBezTo>
                          <a:cubicBezTo>
                            <a:pt x="930131" y="-29091"/>
                            <a:pt x="1048378" y="40034"/>
                            <a:pt x="1200155" y="0"/>
                          </a:cubicBezTo>
                          <a:cubicBezTo>
                            <a:pt x="1201471" y="225679"/>
                            <a:pt x="1153922" y="337835"/>
                            <a:pt x="1200155" y="552702"/>
                          </a:cubicBezTo>
                          <a:cubicBezTo>
                            <a:pt x="1119554" y="580939"/>
                            <a:pt x="999785" y="515601"/>
                            <a:pt x="812105" y="552702"/>
                          </a:cubicBezTo>
                          <a:cubicBezTo>
                            <a:pt x="624425" y="589803"/>
                            <a:pt x="526756" y="524546"/>
                            <a:pt x="412053" y="552702"/>
                          </a:cubicBezTo>
                          <a:cubicBezTo>
                            <a:pt x="297350" y="580858"/>
                            <a:pt x="148510" y="535456"/>
                            <a:pt x="0" y="552702"/>
                          </a:cubicBezTo>
                          <a:cubicBezTo>
                            <a:pt x="-39618" y="325429"/>
                            <a:pt x="59459" y="213396"/>
                            <a:pt x="0" y="0"/>
                          </a:cubicBezTo>
                          <a:close/>
                        </a:path>
                        <a:path w="1200155" h="552702" stroke="0" extrusionOk="0">
                          <a:moveTo>
                            <a:pt x="0" y="0"/>
                          </a:moveTo>
                          <a:cubicBezTo>
                            <a:pt x="193759" y="-10994"/>
                            <a:pt x="215707" y="43433"/>
                            <a:pt x="400052" y="0"/>
                          </a:cubicBezTo>
                          <a:cubicBezTo>
                            <a:pt x="584397" y="-43433"/>
                            <a:pt x="659802" y="19279"/>
                            <a:pt x="764099" y="0"/>
                          </a:cubicBezTo>
                          <a:cubicBezTo>
                            <a:pt x="868396" y="-19279"/>
                            <a:pt x="993680" y="42936"/>
                            <a:pt x="1200155" y="0"/>
                          </a:cubicBezTo>
                          <a:cubicBezTo>
                            <a:pt x="1202372" y="223445"/>
                            <a:pt x="1168726" y="436090"/>
                            <a:pt x="1200155" y="552702"/>
                          </a:cubicBezTo>
                          <a:cubicBezTo>
                            <a:pt x="1036059" y="562387"/>
                            <a:pt x="944746" y="550592"/>
                            <a:pt x="788102" y="552702"/>
                          </a:cubicBezTo>
                          <a:cubicBezTo>
                            <a:pt x="631458" y="554812"/>
                            <a:pt x="584689" y="536081"/>
                            <a:pt x="388050" y="552702"/>
                          </a:cubicBezTo>
                          <a:cubicBezTo>
                            <a:pt x="191411" y="569323"/>
                            <a:pt x="86008" y="543835"/>
                            <a:pt x="0" y="552702"/>
                          </a:cubicBezTo>
                          <a:cubicBezTo>
                            <a:pt x="-30338" y="372199"/>
                            <a:pt x="3942" y="264359"/>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11ay</a:t>
              </a:r>
            </a:p>
            <a:p>
              <a:pPr algn="ctr" defTabSz="243894" eaLnBrk="0" fontAlgn="base" hangingPunct="0">
                <a:spcBef>
                  <a:spcPct val="0"/>
                </a:spcBef>
                <a:spcAft>
                  <a:spcPct val="0"/>
                </a:spcAft>
              </a:pPr>
              <a:r>
                <a:rPr lang="en-US" sz="1200" dirty="0">
                  <a:cs typeface="Arial" panose="020B0604020202020204" pitchFamily="34" charset="0"/>
                </a:rPr>
                <a:t>Enhanced </a:t>
              </a:r>
              <a:r>
                <a:rPr lang="en-US" sz="1200" dirty="0" err="1">
                  <a:cs typeface="Arial" panose="020B0604020202020204" pitchFamily="34" charset="0"/>
                </a:rPr>
                <a:t>mmWave</a:t>
              </a:r>
              <a:endParaRPr lang="en-US" sz="1200" b="1" dirty="0">
                <a:cs typeface="Arial" panose="020B0604020202020204" pitchFamily="34" charset="0"/>
              </a:endParaRPr>
            </a:p>
          </p:txBody>
        </p:sp>
        <p:sp>
          <p:nvSpPr>
            <p:cNvPr id="154" name="Right Arrow 54">
              <a:extLst>
                <a:ext uri="{FF2B5EF4-FFF2-40B4-BE49-F238E27FC236}">
                  <a16:creationId xmlns:a16="http://schemas.microsoft.com/office/drawing/2014/main" id="{77B23D55-080F-4032-80FB-A15DFDF12107}"/>
                </a:ext>
              </a:extLst>
            </p:cNvPr>
            <p:cNvSpPr/>
            <p:nvPr/>
          </p:nvSpPr>
          <p:spPr bwMode="auto">
            <a:xfrm>
              <a:off x="4256465" y="1963689"/>
              <a:ext cx="60967" cy="113629"/>
            </a:xfrm>
            <a:prstGeom prst="rightArrow">
              <a:avLst/>
            </a:prstGeom>
            <a:solidFill>
              <a:schemeClr val="accent1">
                <a:lumMod val="60000"/>
                <a:lumOff val="40000"/>
              </a:schemeClr>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19033472">
                    <a:custGeom>
                      <a:avLst/>
                      <a:gdLst>
                        <a:gd name="connsiteX0" fmla="*/ 0 w 228600"/>
                        <a:gd name="connsiteY0" fmla="*/ 106515 h 426058"/>
                        <a:gd name="connsiteX1" fmla="*/ 114300 w 228600"/>
                        <a:gd name="connsiteY1" fmla="*/ 106515 h 426058"/>
                        <a:gd name="connsiteX2" fmla="*/ 114300 w 228600"/>
                        <a:gd name="connsiteY2" fmla="*/ 0 h 426058"/>
                        <a:gd name="connsiteX3" fmla="*/ 228600 w 228600"/>
                        <a:gd name="connsiteY3" fmla="*/ 213029 h 426058"/>
                        <a:gd name="connsiteX4" fmla="*/ 114300 w 228600"/>
                        <a:gd name="connsiteY4" fmla="*/ 426058 h 426058"/>
                        <a:gd name="connsiteX5" fmla="*/ 114300 w 228600"/>
                        <a:gd name="connsiteY5" fmla="*/ 319544 h 426058"/>
                        <a:gd name="connsiteX6" fmla="*/ 0 w 228600"/>
                        <a:gd name="connsiteY6" fmla="*/ 319544 h 426058"/>
                        <a:gd name="connsiteX7" fmla="*/ 0 w 228600"/>
                        <a:gd name="connsiteY7" fmla="*/ 106515 h 42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426058" fill="none" extrusionOk="0">
                          <a:moveTo>
                            <a:pt x="0" y="106515"/>
                          </a:moveTo>
                          <a:cubicBezTo>
                            <a:pt x="22904" y="111304"/>
                            <a:pt x="84605" y="101174"/>
                            <a:pt x="114300" y="106515"/>
                          </a:cubicBezTo>
                          <a:cubicBezTo>
                            <a:pt x="118105" y="66386"/>
                            <a:pt x="110350" y="50948"/>
                            <a:pt x="114300" y="0"/>
                          </a:cubicBezTo>
                          <a:cubicBezTo>
                            <a:pt x="162346" y="75551"/>
                            <a:pt x="208384" y="157236"/>
                            <a:pt x="228600" y="213029"/>
                          </a:cubicBezTo>
                          <a:cubicBezTo>
                            <a:pt x="169292" y="305360"/>
                            <a:pt x="169613" y="347822"/>
                            <a:pt x="114300" y="426058"/>
                          </a:cubicBezTo>
                          <a:cubicBezTo>
                            <a:pt x="115144" y="396726"/>
                            <a:pt x="109301" y="359811"/>
                            <a:pt x="114300" y="319544"/>
                          </a:cubicBezTo>
                          <a:cubicBezTo>
                            <a:pt x="70105" y="319336"/>
                            <a:pt x="31649" y="320020"/>
                            <a:pt x="0" y="319544"/>
                          </a:cubicBezTo>
                          <a:cubicBezTo>
                            <a:pt x="-2783" y="267071"/>
                            <a:pt x="10502" y="190154"/>
                            <a:pt x="0" y="106515"/>
                          </a:cubicBezTo>
                          <a:close/>
                        </a:path>
                        <a:path w="228600" h="426058" stroke="0" extrusionOk="0">
                          <a:moveTo>
                            <a:pt x="0" y="106515"/>
                          </a:moveTo>
                          <a:cubicBezTo>
                            <a:pt x="24888" y="110867"/>
                            <a:pt x="73708" y="103847"/>
                            <a:pt x="114300" y="106515"/>
                          </a:cubicBezTo>
                          <a:cubicBezTo>
                            <a:pt x="114627" y="76282"/>
                            <a:pt x="118612" y="25007"/>
                            <a:pt x="114300" y="0"/>
                          </a:cubicBezTo>
                          <a:cubicBezTo>
                            <a:pt x="165626" y="104892"/>
                            <a:pt x="179180" y="134412"/>
                            <a:pt x="228600" y="213029"/>
                          </a:cubicBezTo>
                          <a:cubicBezTo>
                            <a:pt x="176501" y="301083"/>
                            <a:pt x="159512" y="338000"/>
                            <a:pt x="114300" y="426058"/>
                          </a:cubicBezTo>
                          <a:cubicBezTo>
                            <a:pt x="115403" y="390356"/>
                            <a:pt x="115049" y="360989"/>
                            <a:pt x="114300" y="319544"/>
                          </a:cubicBezTo>
                          <a:cubicBezTo>
                            <a:pt x="72990" y="315564"/>
                            <a:pt x="31556" y="324530"/>
                            <a:pt x="0" y="319544"/>
                          </a:cubicBezTo>
                          <a:cubicBezTo>
                            <a:pt x="-10394" y="241597"/>
                            <a:pt x="-4381" y="184340"/>
                            <a:pt x="0" y="106515"/>
                          </a:cubicBezTo>
                          <a:close/>
                        </a:path>
                      </a:pathLst>
                    </a:custGeom>
                    <ask:type>
                      <ask:lineSketchNone/>
                    </ask:type>
                  </ask:lineSketchStyleProps>
                </a:ext>
              </a:extLst>
            </a:ln>
            <a:effectLst/>
          </p:spPr>
          <p:txBody>
            <a:bodyPr vert="horz" wrap="square" lIns="24387" tIns="12194" rIns="24387" bIns="12194" numCol="1" rtlCol="0" anchor="t" anchorCtr="0" compatLnSpc="1">
              <a:prstTxWarp prst="textNoShape">
                <a:avLst/>
              </a:prstTxWarp>
            </a:bodyPr>
            <a:lstStyle/>
            <a:p>
              <a:endParaRPr lang="en-GB" sz="1200"/>
            </a:p>
          </p:txBody>
        </p:sp>
        <p:sp>
          <p:nvSpPr>
            <p:cNvPr id="155" name="Right Arrow 54">
              <a:extLst>
                <a:ext uri="{FF2B5EF4-FFF2-40B4-BE49-F238E27FC236}">
                  <a16:creationId xmlns:a16="http://schemas.microsoft.com/office/drawing/2014/main" id="{6A95E682-A451-442C-844F-83B8B06C98F9}"/>
                </a:ext>
              </a:extLst>
            </p:cNvPr>
            <p:cNvSpPr/>
            <p:nvPr/>
          </p:nvSpPr>
          <p:spPr bwMode="auto">
            <a:xfrm>
              <a:off x="3809372" y="1963689"/>
              <a:ext cx="60967" cy="113629"/>
            </a:xfrm>
            <a:prstGeom prst="rightArrow">
              <a:avLst/>
            </a:prstGeom>
            <a:solidFill>
              <a:schemeClr val="accent1">
                <a:lumMod val="60000"/>
                <a:lumOff val="40000"/>
              </a:schemeClr>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19033472">
                    <a:custGeom>
                      <a:avLst/>
                      <a:gdLst>
                        <a:gd name="connsiteX0" fmla="*/ 0 w 228600"/>
                        <a:gd name="connsiteY0" fmla="*/ 106515 h 426058"/>
                        <a:gd name="connsiteX1" fmla="*/ 114300 w 228600"/>
                        <a:gd name="connsiteY1" fmla="*/ 106515 h 426058"/>
                        <a:gd name="connsiteX2" fmla="*/ 114300 w 228600"/>
                        <a:gd name="connsiteY2" fmla="*/ 0 h 426058"/>
                        <a:gd name="connsiteX3" fmla="*/ 228600 w 228600"/>
                        <a:gd name="connsiteY3" fmla="*/ 213029 h 426058"/>
                        <a:gd name="connsiteX4" fmla="*/ 114300 w 228600"/>
                        <a:gd name="connsiteY4" fmla="*/ 426058 h 426058"/>
                        <a:gd name="connsiteX5" fmla="*/ 114300 w 228600"/>
                        <a:gd name="connsiteY5" fmla="*/ 319544 h 426058"/>
                        <a:gd name="connsiteX6" fmla="*/ 0 w 228600"/>
                        <a:gd name="connsiteY6" fmla="*/ 319544 h 426058"/>
                        <a:gd name="connsiteX7" fmla="*/ 0 w 228600"/>
                        <a:gd name="connsiteY7" fmla="*/ 106515 h 42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426058" fill="none" extrusionOk="0">
                          <a:moveTo>
                            <a:pt x="0" y="106515"/>
                          </a:moveTo>
                          <a:cubicBezTo>
                            <a:pt x="22904" y="111304"/>
                            <a:pt x="84605" y="101174"/>
                            <a:pt x="114300" y="106515"/>
                          </a:cubicBezTo>
                          <a:cubicBezTo>
                            <a:pt x="118105" y="66386"/>
                            <a:pt x="110350" y="50948"/>
                            <a:pt x="114300" y="0"/>
                          </a:cubicBezTo>
                          <a:cubicBezTo>
                            <a:pt x="162346" y="75551"/>
                            <a:pt x="208384" y="157236"/>
                            <a:pt x="228600" y="213029"/>
                          </a:cubicBezTo>
                          <a:cubicBezTo>
                            <a:pt x="169292" y="305360"/>
                            <a:pt x="169613" y="347822"/>
                            <a:pt x="114300" y="426058"/>
                          </a:cubicBezTo>
                          <a:cubicBezTo>
                            <a:pt x="115144" y="396726"/>
                            <a:pt x="109301" y="359811"/>
                            <a:pt x="114300" y="319544"/>
                          </a:cubicBezTo>
                          <a:cubicBezTo>
                            <a:pt x="70105" y="319336"/>
                            <a:pt x="31649" y="320020"/>
                            <a:pt x="0" y="319544"/>
                          </a:cubicBezTo>
                          <a:cubicBezTo>
                            <a:pt x="-2783" y="267071"/>
                            <a:pt x="10502" y="190154"/>
                            <a:pt x="0" y="106515"/>
                          </a:cubicBezTo>
                          <a:close/>
                        </a:path>
                        <a:path w="228600" h="426058" stroke="0" extrusionOk="0">
                          <a:moveTo>
                            <a:pt x="0" y="106515"/>
                          </a:moveTo>
                          <a:cubicBezTo>
                            <a:pt x="24888" y="110867"/>
                            <a:pt x="73708" y="103847"/>
                            <a:pt x="114300" y="106515"/>
                          </a:cubicBezTo>
                          <a:cubicBezTo>
                            <a:pt x="114627" y="76282"/>
                            <a:pt x="118612" y="25007"/>
                            <a:pt x="114300" y="0"/>
                          </a:cubicBezTo>
                          <a:cubicBezTo>
                            <a:pt x="165626" y="104892"/>
                            <a:pt x="179180" y="134412"/>
                            <a:pt x="228600" y="213029"/>
                          </a:cubicBezTo>
                          <a:cubicBezTo>
                            <a:pt x="176501" y="301083"/>
                            <a:pt x="159512" y="338000"/>
                            <a:pt x="114300" y="426058"/>
                          </a:cubicBezTo>
                          <a:cubicBezTo>
                            <a:pt x="115403" y="390356"/>
                            <a:pt x="115049" y="360989"/>
                            <a:pt x="114300" y="319544"/>
                          </a:cubicBezTo>
                          <a:cubicBezTo>
                            <a:pt x="72990" y="315564"/>
                            <a:pt x="31556" y="324530"/>
                            <a:pt x="0" y="319544"/>
                          </a:cubicBezTo>
                          <a:cubicBezTo>
                            <a:pt x="-10394" y="241597"/>
                            <a:pt x="-4381" y="184340"/>
                            <a:pt x="0" y="106515"/>
                          </a:cubicBezTo>
                          <a:close/>
                        </a:path>
                      </a:pathLst>
                    </a:custGeom>
                    <ask:type>
                      <ask:lineSketchNone/>
                    </ask:type>
                  </ask:lineSketchStyleProps>
                </a:ext>
              </a:extLst>
            </a:ln>
            <a:effectLst/>
          </p:spPr>
          <p:txBody>
            <a:bodyPr vert="horz" wrap="square" lIns="24387" tIns="12194" rIns="24387" bIns="12194" numCol="1" rtlCol="0" anchor="t" anchorCtr="0" compatLnSpc="1">
              <a:prstTxWarp prst="textNoShape">
                <a:avLst/>
              </a:prstTxWarp>
            </a:bodyPr>
            <a:lstStyle/>
            <a:p>
              <a:endParaRPr lang="en-GB" sz="1200"/>
            </a:p>
          </p:txBody>
        </p:sp>
        <p:sp>
          <p:nvSpPr>
            <p:cNvPr id="156" name="Right Arrow 54">
              <a:extLst>
                <a:ext uri="{FF2B5EF4-FFF2-40B4-BE49-F238E27FC236}">
                  <a16:creationId xmlns:a16="http://schemas.microsoft.com/office/drawing/2014/main" id="{03A8C605-3D9D-4587-8C9B-DBB68F82DF77}"/>
                </a:ext>
              </a:extLst>
            </p:cNvPr>
            <p:cNvSpPr/>
            <p:nvPr/>
          </p:nvSpPr>
          <p:spPr bwMode="auto">
            <a:xfrm>
              <a:off x="3362279" y="1961910"/>
              <a:ext cx="60967" cy="113629"/>
            </a:xfrm>
            <a:prstGeom prst="rightArrow">
              <a:avLst/>
            </a:prstGeom>
            <a:solidFill>
              <a:schemeClr val="accent1">
                <a:lumMod val="60000"/>
                <a:lumOff val="40000"/>
              </a:schemeClr>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19033472">
                    <a:custGeom>
                      <a:avLst/>
                      <a:gdLst>
                        <a:gd name="connsiteX0" fmla="*/ 0 w 228600"/>
                        <a:gd name="connsiteY0" fmla="*/ 106515 h 426058"/>
                        <a:gd name="connsiteX1" fmla="*/ 114300 w 228600"/>
                        <a:gd name="connsiteY1" fmla="*/ 106515 h 426058"/>
                        <a:gd name="connsiteX2" fmla="*/ 114300 w 228600"/>
                        <a:gd name="connsiteY2" fmla="*/ 0 h 426058"/>
                        <a:gd name="connsiteX3" fmla="*/ 228600 w 228600"/>
                        <a:gd name="connsiteY3" fmla="*/ 213029 h 426058"/>
                        <a:gd name="connsiteX4" fmla="*/ 114300 w 228600"/>
                        <a:gd name="connsiteY4" fmla="*/ 426058 h 426058"/>
                        <a:gd name="connsiteX5" fmla="*/ 114300 w 228600"/>
                        <a:gd name="connsiteY5" fmla="*/ 319544 h 426058"/>
                        <a:gd name="connsiteX6" fmla="*/ 0 w 228600"/>
                        <a:gd name="connsiteY6" fmla="*/ 319544 h 426058"/>
                        <a:gd name="connsiteX7" fmla="*/ 0 w 228600"/>
                        <a:gd name="connsiteY7" fmla="*/ 106515 h 42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426058" fill="none" extrusionOk="0">
                          <a:moveTo>
                            <a:pt x="0" y="106515"/>
                          </a:moveTo>
                          <a:cubicBezTo>
                            <a:pt x="22904" y="111304"/>
                            <a:pt x="84605" y="101174"/>
                            <a:pt x="114300" y="106515"/>
                          </a:cubicBezTo>
                          <a:cubicBezTo>
                            <a:pt x="118105" y="66386"/>
                            <a:pt x="110350" y="50948"/>
                            <a:pt x="114300" y="0"/>
                          </a:cubicBezTo>
                          <a:cubicBezTo>
                            <a:pt x="162346" y="75551"/>
                            <a:pt x="208384" y="157236"/>
                            <a:pt x="228600" y="213029"/>
                          </a:cubicBezTo>
                          <a:cubicBezTo>
                            <a:pt x="169292" y="305360"/>
                            <a:pt x="169613" y="347822"/>
                            <a:pt x="114300" y="426058"/>
                          </a:cubicBezTo>
                          <a:cubicBezTo>
                            <a:pt x="115144" y="396726"/>
                            <a:pt x="109301" y="359811"/>
                            <a:pt x="114300" y="319544"/>
                          </a:cubicBezTo>
                          <a:cubicBezTo>
                            <a:pt x="70105" y="319336"/>
                            <a:pt x="31649" y="320020"/>
                            <a:pt x="0" y="319544"/>
                          </a:cubicBezTo>
                          <a:cubicBezTo>
                            <a:pt x="-2783" y="267071"/>
                            <a:pt x="10502" y="190154"/>
                            <a:pt x="0" y="106515"/>
                          </a:cubicBezTo>
                          <a:close/>
                        </a:path>
                        <a:path w="228600" h="426058" stroke="0" extrusionOk="0">
                          <a:moveTo>
                            <a:pt x="0" y="106515"/>
                          </a:moveTo>
                          <a:cubicBezTo>
                            <a:pt x="24888" y="110867"/>
                            <a:pt x="73708" y="103847"/>
                            <a:pt x="114300" y="106515"/>
                          </a:cubicBezTo>
                          <a:cubicBezTo>
                            <a:pt x="114627" y="76282"/>
                            <a:pt x="118612" y="25007"/>
                            <a:pt x="114300" y="0"/>
                          </a:cubicBezTo>
                          <a:cubicBezTo>
                            <a:pt x="165626" y="104892"/>
                            <a:pt x="179180" y="134412"/>
                            <a:pt x="228600" y="213029"/>
                          </a:cubicBezTo>
                          <a:cubicBezTo>
                            <a:pt x="176501" y="301083"/>
                            <a:pt x="159512" y="338000"/>
                            <a:pt x="114300" y="426058"/>
                          </a:cubicBezTo>
                          <a:cubicBezTo>
                            <a:pt x="115403" y="390356"/>
                            <a:pt x="115049" y="360989"/>
                            <a:pt x="114300" y="319544"/>
                          </a:cubicBezTo>
                          <a:cubicBezTo>
                            <a:pt x="72990" y="315564"/>
                            <a:pt x="31556" y="324530"/>
                            <a:pt x="0" y="319544"/>
                          </a:cubicBezTo>
                          <a:cubicBezTo>
                            <a:pt x="-10394" y="241597"/>
                            <a:pt x="-4381" y="184340"/>
                            <a:pt x="0" y="106515"/>
                          </a:cubicBezTo>
                          <a:close/>
                        </a:path>
                      </a:pathLst>
                    </a:custGeom>
                    <ask:type>
                      <ask:lineSketchNone/>
                    </ask:type>
                  </ask:lineSketchStyleProps>
                </a:ext>
              </a:extLst>
            </a:ln>
            <a:effectLst/>
          </p:spPr>
          <p:txBody>
            <a:bodyPr vert="horz" wrap="square" lIns="24387" tIns="12194" rIns="24387" bIns="12194" numCol="1" rtlCol="0" anchor="t" anchorCtr="0" compatLnSpc="1">
              <a:prstTxWarp prst="textNoShape">
                <a:avLst/>
              </a:prstTxWarp>
            </a:bodyPr>
            <a:lstStyle/>
            <a:p>
              <a:endParaRPr lang="en-GB" sz="1200"/>
            </a:p>
          </p:txBody>
        </p:sp>
        <p:sp>
          <p:nvSpPr>
            <p:cNvPr id="157" name="Right Arrow 54">
              <a:extLst>
                <a:ext uri="{FF2B5EF4-FFF2-40B4-BE49-F238E27FC236}">
                  <a16:creationId xmlns:a16="http://schemas.microsoft.com/office/drawing/2014/main" id="{52B4E07D-D6ED-4F46-B50B-340B38C68164}"/>
                </a:ext>
              </a:extLst>
            </p:cNvPr>
            <p:cNvSpPr/>
            <p:nvPr/>
          </p:nvSpPr>
          <p:spPr bwMode="auto">
            <a:xfrm>
              <a:off x="2911018" y="1957971"/>
              <a:ext cx="60967" cy="113629"/>
            </a:xfrm>
            <a:prstGeom prst="rightArrow">
              <a:avLst/>
            </a:prstGeom>
            <a:solidFill>
              <a:schemeClr val="accent1">
                <a:lumMod val="60000"/>
                <a:lumOff val="40000"/>
              </a:schemeClr>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19033472">
                    <a:custGeom>
                      <a:avLst/>
                      <a:gdLst>
                        <a:gd name="connsiteX0" fmla="*/ 0 w 228600"/>
                        <a:gd name="connsiteY0" fmla="*/ 106515 h 426058"/>
                        <a:gd name="connsiteX1" fmla="*/ 114300 w 228600"/>
                        <a:gd name="connsiteY1" fmla="*/ 106515 h 426058"/>
                        <a:gd name="connsiteX2" fmla="*/ 114300 w 228600"/>
                        <a:gd name="connsiteY2" fmla="*/ 0 h 426058"/>
                        <a:gd name="connsiteX3" fmla="*/ 228600 w 228600"/>
                        <a:gd name="connsiteY3" fmla="*/ 213029 h 426058"/>
                        <a:gd name="connsiteX4" fmla="*/ 114300 w 228600"/>
                        <a:gd name="connsiteY4" fmla="*/ 426058 h 426058"/>
                        <a:gd name="connsiteX5" fmla="*/ 114300 w 228600"/>
                        <a:gd name="connsiteY5" fmla="*/ 319544 h 426058"/>
                        <a:gd name="connsiteX6" fmla="*/ 0 w 228600"/>
                        <a:gd name="connsiteY6" fmla="*/ 319544 h 426058"/>
                        <a:gd name="connsiteX7" fmla="*/ 0 w 228600"/>
                        <a:gd name="connsiteY7" fmla="*/ 106515 h 42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426058" fill="none" extrusionOk="0">
                          <a:moveTo>
                            <a:pt x="0" y="106515"/>
                          </a:moveTo>
                          <a:cubicBezTo>
                            <a:pt x="22904" y="111304"/>
                            <a:pt x="84605" y="101174"/>
                            <a:pt x="114300" y="106515"/>
                          </a:cubicBezTo>
                          <a:cubicBezTo>
                            <a:pt x="118105" y="66386"/>
                            <a:pt x="110350" y="50948"/>
                            <a:pt x="114300" y="0"/>
                          </a:cubicBezTo>
                          <a:cubicBezTo>
                            <a:pt x="162346" y="75551"/>
                            <a:pt x="208384" y="157236"/>
                            <a:pt x="228600" y="213029"/>
                          </a:cubicBezTo>
                          <a:cubicBezTo>
                            <a:pt x="169292" y="305360"/>
                            <a:pt x="169613" y="347822"/>
                            <a:pt x="114300" y="426058"/>
                          </a:cubicBezTo>
                          <a:cubicBezTo>
                            <a:pt x="115144" y="396726"/>
                            <a:pt x="109301" y="359811"/>
                            <a:pt x="114300" y="319544"/>
                          </a:cubicBezTo>
                          <a:cubicBezTo>
                            <a:pt x="70105" y="319336"/>
                            <a:pt x="31649" y="320020"/>
                            <a:pt x="0" y="319544"/>
                          </a:cubicBezTo>
                          <a:cubicBezTo>
                            <a:pt x="-2783" y="267071"/>
                            <a:pt x="10502" y="190154"/>
                            <a:pt x="0" y="106515"/>
                          </a:cubicBezTo>
                          <a:close/>
                        </a:path>
                        <a:path w="228600" h="426058" stroke="0" extrusionOk="0">
                          <a:moveTo>
                            <a:pt x="0" y="106515"/>
                          </a:moveTo>
                          <a:cubicBezTo>
                            <a:pt x="24888" y="110867"/>
                            <a:pt x="73708" y="103847"/>
                            <a:pt x="114300" y="106515"/>
                          </a:cubicBezTo>
                          <a:cubicBezTo>
                            <a:pt x="114627" y="76282"/>
                            <a:pt x="118612" y="25007"/>
                            <a:pt x="114300" y="0"/>
                          </a:cubicBezTo>
                          <a:cubicBezTo>
                            <a:pt x="165626" y="104892"/>
                            <a:pt x="179180" y="134412"/>
                            <a:pt x="228600" y="213029"/>
                          </a:cubicBezTo>
                          <a:cubicBezTo>
                            <a:pt x="176501" y="301083"/>
                            <a:pt x="159512" y="338000"/>
                            <a:pt x="114300" y="426058"/>
                          </a:cubicBezTo>
                          <a:cubicBezTo>
                            <a:pt x="115403" y="390356"/>
                            <a:pt x="115049" y="360989"/>
                            <a:pt x="114300" y="319544"/>
                          </a:cubicBezTo>
                          <a:cubicBezTo>
                            <a:pt x="72990" y="315564"/>
                            <a:pt x="31556" y="324530"/>
                            <a:pt x="0" y="319544"/>
                          </a:cubicBezTo>
                          <a:cubicBezTo>
                            <a:pt x="-10394" y="241597"/>
                            <a:pt x="-4381" y="184340"/>
                            <a:pt x="0" y="106515"/>
                          </a:cubicBezTo>
                          <a:close/>
                        </a:path>
                      </a:pathLst>
                    </a:custGeom>
                    <ask:type>
                      <ask:lineSketchNone/>
                    </ask:type>
                  </ask:lineSketchStyleProps>
                </a:ext>
              </a:extLst>
            </a:ln>
            <a:effectLst/>
          </p:spPr>
          <p:txBody>
            <a:bodyPr vert="horz" wrap="square" lIns="24387" tIns="12194" rIns="24387" bIns="12194" numCol="1" rtlCol="0" anchor="t" anchorCtr="0" compatLnSpc="1">
              <a:prstTxWarp prst="textNoShape">
                <a:avLst/>
              </a:prstTxWarp>
            </a:bodyPr>
            <a:lstStyle/>
            <a:p>
              <a:endParaRPr lang="en-GB" sz="1200"/>
            </a:p>
          </p:txBody>
        </p:sp>
        <p:sp>
          <p:nvSpPr>
            <p:cNvPr id="158" name="Right Arrow 54">
              <a:extLst>
                <a:ext uri="{FF2B5EF4-FFF2-40B4-BE49-F238E27FC236}">
                  <a16:creationId xmlns:a16="http://schemas.microsoft.com/office/drawing/2014/main" id="{9023BC75-2226-4E19-BB25-846FDC5291AC}"/>
                </a:ext>
              </a:extLst>
            </p:cNvPr>
            <p:cNvSpPr/>
            <p:nvPr/>
          </p:nvSpPr>
          <p:spPr bwMode="auto">
            <a:xfrm>
              <a:off x="2471636" y="1957971"/>
              <a:ext cx="60967" cy="113629"/>
            </a:xfrm>
            <a:prstGeom prst="rightArrow">
              <a:avLst/>
            </a:prstGeom>
            <a:solidFill>
              <a:schemeClr val="accent1">
                <a:lumMod val="60000"/>
                <a:lumOff val="40000"/>
              </a:schemeClr>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19033472">
                    <a:custGeom>
                      <a:avLst/>
                      <a:gdLst>
                        <a:gd name="connsiteX0" fmla="*/ 0 w 228600"/>
                        <a:gd name="connsiteY0" fmla="*/ 106515 h 426058"/>
                        <a:gd name="connsiteX1" fmla="*/ 114300 w 228600"/>
                        <a:gd name="connsiteY1" fmla="*/ 106515 h 426058"/>
                        <a:gd name="connsiteX2" fmla="*/ 114300 w 228600"/>
                        <a:gd name="connsiteY2" fmla="*/ 0 h 426058"/>
                        <a:gd name="connsiteX3" fmla="*/ 228600 w 228600"/>
                        <a:gd name="connsiteY3" fmla="*/ 213029 h 426058"/>
                        <a:gd name="connsiteX4" fmla="*/ 114300 w 228600"/>
                        <a:gd name="connsiteY4" fmla="*/ 426058 h 426058"/>
                        <a:gd name="connsiteX5" fmla="*/ 114300 w 228600"/>
                        <a:gd name="connsiteY5" fmla="*/ 319544 h 426058"/>
                        <a:gd name="connsiteX6" fmla="*/ 0 w 228600"/>
                        <a:gd name="connsiteY6" fmla="*/ 319544 h 426058"/>
                        <a:gd name="connsiteX7" fmla="*/ 0 w 228600"/>
                        <a:gd name="connsiteY7" fmla="*/ 106515 h 42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426058" fill="none" extrusionOk="0">
                          <a:moveTo>
                            <a:pt x="0" y="106515"/>
                          </a:moveTo>
                          <a:cubicBezTo>
                            <a:pt x="22904" y="111304"/>
                            <a:pt x="84605" y="101174"/>
                            <a:pt x="114300" y="106515"/>
                          </a:cubicBezTo>
                          <a:cubicBezTo>
                            <a:pt x="118105" y="66386"/>
                            <a:pt x="110350" y="50948"/>
                            <a:pt x="114300" y="0"/>
                          </a:cubicBezTo>
                          <a:cubicBezTo>
                            <a:pt x="162346" y="75551"/>
                            <a:pt x="208384" y="157236"/>
                            <a:pt x="228600" y="213029"/>
                          </a:cubicBezTo>
                          <a:cubicBezTo>
                            <a:pt x="169292" y="305360"/>
                            <a:pt x="169613" y="347822"/>
                            <a:pt x="114300" y="426058"/>
                          </a:cubicBezTo>
                          <a:cubicBezTo>
                            <a:pt x="115144" y="396726"/>
                            <a:pt x="109301" y="359811"/>
                            <a:pt x="114300" y="319544"/>
                          </a:cubicBezTo>
                          <a:cubicBezTo>
                            <a:pt x="70105" y="319336"/>
                            <a:pt x="31649" y="320020"/>
                            <a:pt x="0" y="319544"/>
                          </a:cubicBezTo>
                          <a:cubicBezTo>
                            <a:pt x="-2783" y="267071"/>
                            <a:pt x="10502" y="190154"/>
                            <a:pt x="0" y="106515"/>
                          </a:cubicBezTo>
                          <a:close/>
                        </a:path>
                        <a:path w="228600" h="426058" stroke="0" extrusionOk="0">
                          <a:moveTo>
                            <a:pt x="0" y="106515"/>
                          </a:moveTo>
                          <a:cubicBezTo>
                            <a:pt x="24888" y="110867"/>
                            <a:pt x="73708" y="103847"/>
                            <a:pt x="114300" y="106515"/>
                          </a:cubicBezTo>
                          <a:cubicBezTo>
                            <a:pt x="114627" y="76282"/>
                            <a:pt x="118612" y="25007"/>
                            <a:pt x="114300" y="0"/>
                          </a:cubicBezTo>
                          <a:cubicBezTo>
                            <a:pt x="165626" y="104892"/>
                            <a:pt x="179180" y="134412"/>
                            <a:pt x="228600" y="213029"/>
                          </a:cubicBezTo>
                          <a:cubicBezTo>
                            <a:pt x="176501" y="301083"/>
                            <a:pt x="159512" y="338000"/>
                            <a:pt x="114300" y="426058"/>
                          </a:cubicBezTo>
                          <a:cubicBezTo>
                            <a:pt x="115403" y="390356"/>
                            <a:pt x="115049" y="360989"/>
                            <a:pt x="114300" y="319544"/>
                          </a:cubicBezTo>
                          <a:cubicBezTo>
                            <a:pt x="72990" y="315564"/>
                            <a:pt x="31556" y="324530"/>
                            <a:pt x="0" y="319544"/>
                          </a:cubicBezTo>
                          <a:cubicBezTo>
                            <a:pt x="-10394" y="241597"/>
                            <a:pt x="-4381" y="184340"/>
                            <a:pt x="0" y="106515"/>
                          </a:cubicBezTo>
                          <a:close/>
                        </a:path>
                      </a:pathLst>
                    </a:custGeom>
                    <ask:type>
                      <ask:lineSketchNone/>
                    </ask:type>
                  </ask:lineSketchStyleProps>
                </a:ext>
              </a:extLst>
            </a:ln>
            <a:effectLst/>
          </p:spPr>
          <p:txBody>
            <a:bodyPr vert="horz" wrap="square" lIns="24387" tIns="12194" rIns="24387" bIns="12194" numCol="1" rtlCol="0" anchor="t" anchorCtr="0" compatLnSpc="1">
              <a:prstTxWarp prst="textNoShape">
                <a:avLst/>
              </a:prstTxWarp>
            </a:bodyPr>
            <a:lstStyle/>
            <a:p>
              <a:endParaRPr lang="en-GB" sz="1200"/>
            </a:p>
          </p:txBody>
        </p:sp>
        <p:sp>
          <p:nvSpPr>
            <p:cNvPr id="159" name="Rectangle 158">
              <a:extLst>
                <a:ext uri="{FF2B5EF4-FFF2-40B4-BE49-F238E27FC236}">
                  <a16:creationId xmlns:a16="http://schemas.microsoft.com/office/drawing/2014/main" id="{C7D41F92-6A00-4421-B369-62B35DBE1CEC}"/>
                </a:ext>
              </a:extLst>
            </p:cNvPr>
            <p:cNvSpPr/>
            <p:nvPr/>
          </p:nvSpPr>
          <p:spPr bwMode="auto">
            <a:xfrm>
              <a:off x="4348371" y="3209457"/>
              <a:ext cx="320079" cy="111546"/>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70277041">
                    <a:custGeom>
                      <a:avLst/>
                      <a:gdLst>
                        <a:gd name="connsiteX0" fmla="*/ 0 w 1127959"/>
                        <a:gd name="connsiteY0" fmla="*/ 0 h 418247"/>
                        <a:gd name="connsiteX1" fmla="*/ 586539 w 1127959"/>
                        <a:gd name="connsiteY1" fmla="*/ 0 h 418247"/>
                        <a:gd name="connsiteX2" fmla="*/ 1127959 w 1127959"/>
                        <a:gd name="connsiteY2" fmla="*/ 0 h 418247"/>
                        <a:gd name="connsiteX3" fmla="*/ 1127959 w 1127959"/>
                        <a:gd name="connsiteY3" fmla="*/ 418247 h 418247"/>
                        <a:gd name="connsiteX4" fmla="*/ 541420 w 1127959"/>
                        <a:gd name="connsiteY4" fmla="*/ 418247 h 418247"/>
                        <a:gd name="connsiteX5" fmla="*/ 0 w 1127959"/>
                        <a:gd name="connsiteY5" fmla="*/ 418247 h 418247"/>
                        <a:gd name="connsiteX6" fmla="*/ 0 w 1127959"/>
                        <a:gd name="connsiteY6" fmla="*/ 0 h 418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959" h="418247" fill="none" extrusionOk="0">
                          <a:moveTo>
                            <a:pt x="0" y="0"/>
                          </a:moveTo>
                          <a:cubicBezTo>
                            <a:pt x="155681" y="-65057"/>
                            <a:pt x="389376" y="52325"/>
                            <a:pt x="586539" y="0"/>
                          </a:cubicBezTo>
                          <a:cubicBezTo>
                            <a:pt x="783702" y="-52325"/>
                            <a:pt x="945384" y="20596"/>
                            <a:pt x="1127959" y="0"/>
                          </a:cubicBezTo>
                          <a:cubicBezTo>
                            <a:pt x="1153413" y="193694"/>
                            <a:pt x="1087848" y="286567"/>
                            <a:pt x="1127959" y="418247"/>
                          </a:cubicBezTo>
                          <a:cubicBezTo>
                            <a:pt x="941682" y="470451"/>
                            <a:pt x="733763" y="377258"/>
                            <a:pt x="541420" y="418247"/>
                          </a:cubicBezTo>
                          <a:cubicBezTo>
                            <a:pt x="349077" y="459236"/>
                            <a:pt x="180478" y="416545"/>
                            <a:pt x="0" y="418247"/>
                          </a:cubicBezTo>
                          <a:cubicBezTo>
                            <a:pt x="-5626" y="255343"/>
                            <a:pt x="30424" y="128462"/>
                            <a:pt x="0" y="0"/>
                          </a:cubicBezTo>
                          <a:close/>
                        </a:path>
                        <a:path w="1127959" h="418247" stroke="0" extrusionOk="0">
                          <a:moveTo>
                            <a:pt x="0" y="0"/>
                          </a:moveTo>
                          <a:cubicBezTo>
                            <a:pt x="193517" y="-38426"/>
                            <a:pt x="363890" y="59950"/>
                            <a:pt x="563980" y="0"/>
                          </a:cubicBezTo>
                          <a:cubicBezTo>
                            <a:pt x="764070" y="-59950"/>
                            <a:pt x="972206" y="34718"/>
                            <a:pt x="1127959" y="0"/>
                          </a:cubicBezTo>
                          <a:cubicBezTo>
                            <a:pt x="1133011" y="97941"/>
                            <a:pt x="1125664" y="210750"/>
                            <a:pt x="1127959" y="418247"/>
                          </a:cubicBezTo>
                          <a:cubicBezTo>
                            <a:pt x="975427" y="454989"/>
                            <a:pt x="750883" y="387197"/>
                            <a:pt x="552700" y="418247"/>
                          </a:cubicBezTo>
                          <a:cubicBezTo>
                            <a:pt x="354517" y="449297"/>
                            <a:pt x="200042" y="409089"/>
                            <a:pt x="0" y="418247"/>
                          </a:cubicBezTo>
                          <a:cubicBezTo>
                            <a:pt x="-14317" y="302176"/>
                            <a:pt x="48180" y="204251"/>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11bd</a:t>
              </a:r>
            </a:p>
            <a:p>
              <a:pPr algn="ctr" defTabSz="243894" eaLnBrk="0" fontAlgn="base" hangingPunct="0">
                <a:spcBef>
                  <a:spcPct val="0"/>
                </a:spcBef>
                <a:spcAft>
                  <a:spcPct val="0"/>
                </a:spcAft>
              </a:pPr>
              <a:r>
                <a:rPr lang="en-US" sz="1200" dirty="0">
                  <a:cs typeface="Arial" panose="020B0604020202020204" pitchFamily="34" charset="0"/>
                </a:rPr>
                <a:t>Next Gen V2X</a:t>
              </a:r>
              <a:endParaRPr lang="en-US" sz="1200" b="1" dirty="0">
                <a:cs typeface="Arial" panose="020B0604020202020204" pitchFamily="34" charset="0"/>
              </a:endParaRPr>
            </a:p>
          </p:txBody>
        </p:sp>
        <p:sp>
          <p:nvSpPr>
            <p:cNvPr id="160" name="Rectangle: Rounded Corners 159">
              <a:extLst>
                <a:ext uri="{FF2B5EF4-FFF2-40B4-BE49-F238E27FC236}">
                  <a16:creationId xmlns:a16="http://schemas.microsoft.com/office/drawing/2014/main" id="{FD0E4984-DA89-4028-ABF9-BF86056BF74F}"/>
                </a:ext>
              </a:extLst>
            </p:cNvPr>
            <p:cNvSpPr/>
            <p:nvPr/>
          </p:nvSpPr>
          <p:spPr bwMode="auto">
            <a:xfrm>
              <a:off x="1898544" y="1941588"/>
              <a:ext cx="126018" cy="1402245"/>
            </a:xfrm>
            <a:prstGeom prst="roundRect">
              <a:avLst/>
            </a:prstGeom>
            <a:solidFill>
              <a:srgbClr val="FFC000">
                <a:alpha val="74000"/>
              </a:srgbClr>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xmlns="" sd="1219033472">
                    <a:custGeom>
                      <a:avLst/>
                      <a:gdLst>
                        <a:gd name="connsiteX0" fmla="*/ 0 w 868340"/>
                        <a:gd name="connsiteY0" fmla="*/ 144726 h 5257800"/>
                        <a:gd name="connsiteX1" fmla="*/ 144726 w 868340"/>
                        <a:gd name="connsiteY1" fmla="*/ 0 h 5257800"/>
                        <a:gd name="connsiteX2" fmla="*/ 723614 w 868340"/>
                        <a:gd name="connsiteY2" fmla="*/ 0 h 5257800"/>
                        <a:gd name="connsiteX3" fmla="*/ 868340 w 868340"/>
                        <a:gd name="connsiteY3" fmla="*/ 144726 h 5257800"/>
                        <a:gd name="connsiteX4" fmla="*/ 868340 w 868340"/>
                        <a:gd name="connsiteY4" fmla="*/ 616719 h 5257800"/>
                        <a:gd name="connsiteX5" fmla="*/ 868340 w 868340"/>
                        <a:gd name="connsiteY5" fmla="*/ 1287446 h 5257800"/>
                        <a:gd name="connsiteX6" fmla="*/ 868340 w 868340"/>
                        <a:gd name="connsiteY6" fmla="*/ 1759439 h 5257800"/>
                        <a:gd name="connsiteX7" fmla="*/ 868340 w 868340"/>
                        <a:gd name="connsiteY7" fmla="*/ 2430166 h 5257800"/>
                        <a:gd name="connsiteX8" fmla="*/ 868340 w 868340"/>
                        <a:gd name="connsiteY8" fmla="*/ 2951843 h 5257800"/>
                        <a:gd name="connsiteX9" fmla="*/ 868340 w 868340"/>
                        <a:gd name="connsiteY9" fmla="*/ 3423836 h 5257800"/>
                        <a:gd name="connsiteX10" fmla="*/ 868340 w 868340"/>
                        <a:gd name="connsiteY10" fmla="*/ 3945512 h 5257800"/>
                        <a:gd name="connsiteX11" fmla="*/ 868340 w 868340"/>
                        <a:gd name="connsiteY11" fmla="*/ 5113074 h 5257800"/>
                        <a:gd name="connsiteX12" fmla="*/ 723614 w 868340"/>
                        <a:gd name="connsiteY12" fmla="*/ 5257800 h 5257800"/>
                        <a:gd name="connsiteX13" fmla="*/ 144726 w 868340"/>
                        <a:gd name="connsiteY13" fmla="*/ 5257800 h 5257800"/>
                        <a:gd name="connsiteX14" fmla="*/ 0 w 868340"/>
                        <a:gd name="connsiteY14" fmla="*/ 5113074 h 5257800"/>
                        <a:gd name="connsiteX15" fmla="*/ 0 w 868340"/>
                        <a:gd name="connsiteY15" fmla="*/ 4641081 h 5257800"/>
                        <a:gd name="connsiteX16" fmla="*/ 0 w 868340"/>
                        <a:gd name="connsiteY16" fmla="*/ 3920670 h 5257800"/>
                        <a:gd name="connsiteX17" fmla="*/ 0 w 868340"/>
                        <a:gd name="connsiteY17" fmla="*/ 3299627 h 5257800"/>
                        <a:gd name="connsiteX18" fmla="*/ 0 w 868340"/>
                        <a:gd name="connsiteY18" fmla="*/ 2579217 h 5257800"/>
                        <a:gd name="connsiteX19" fmla="*/ 0 w 868340"/>
                        <a:gd name="connsiteY19" fmla="*/ 1908490 h 5257800"/>
                        <a:gd name="connsiteX20" fmla="*/ 0 w 868340"/>
                        <a:gd name="connsiteY20" fmla="*/ 1337130 h 5257800"/>
                        <a:gd name="connsiteX21" fmla="*/ 0 w 868340"/>
                        <a:gd name="connsiteY21" fmla="*/ 144726 h 525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8340" h="5257800" fill="none" extrusionOk="0">
                          <a:moveTo>
                            <a:pt x="0" y="144726"/>
                          </a:moveTo>
                          <a:cubicBezTo>
                            <a:pt x="-7779" y="64356"/>
                            <a:pt x="70526" y="4933"/>
                            <a:pt x="144726" y="0"/>
                          </a:cubicBezTo>
                          <a:cubicBezTo>
                            <a:pt x="388379" y="20033"/>
                            <a:pt x="480631" y="-23214"/>
                            <a:pt x="723614" y="0"/>
                          </a:cubicBezTo>
                          <a:cubicBezTo>
                            <a:pt x="813909" y="3627"/>
                            <a:pt x="871466" y="75324"/>
                            <a:pt x="868340" y="144726"/>
                          </a:cubicBezTo>
                          <a:cubicBezTo>
                            <a:pt x="883465" y="327866"/>
                            <a:pt x="881386" y="388207"/>
                            <a:pt x="868340" y="616719"/>
                          </a:cubicBezTo>
                          <a:cubicBezTo>
                            <a:pt x="855294" y="845231"/>
                            <a:pt x="866716" y="1000579"/>
                            <a:pt x="868340" y="1287446"/>
                          </a:cubicBezTo>
                          <a:cubicBezTo>
                            <a:pt x="869964" y="1574313"/>
                            <a:pt x="859122" y="1614713"/>
                            <a:pt x="868340" y="1759439"/>
                          </a:cubicBezTo>
                          <a:cubicBezTo>
                            <a:pt x="877558" y="1904165"/>
                            <a:pt x="857290" y="2171103"/>
                            <a:pt x="868340" y="2430166"/>
                          </a:cubicBezTo>
                          <a:cubicBezTo>
                            <a:pt x="879390" y="2689229"/>
                            <a:pt x="883288" y="2830133"/>
                            <a:pt x="868340" y="2951843"/>
                          </a:cubicBezTo>
                          <a:cubicBezTo>
                            <a:pt x="853392" y="3073553"/>
                            <a:pt x="860347" y="3257794"/>
                            <a:pt x="868340" y="3423836"/>
                          </a:cubicBezTo>
                          <a:cubicBezTo>
                            <a:pt x="876333" y="3589878"/>
                            <a:pt x="866751" y="3821237"/>
                            <a:pt x="868340" y="3945512"/>
                          </a:cubicBezTo>
                          <a:cubicBezTo>
                            <a:pt x="869929" y="4069787"/>
                            <a:pt x="895468" y="4628080"/>
                            <a:pt x="868340" y="5113074"/>
                          </a:cubicBezTo>
                          <a:cubicBezTo>
                            <a:pt x="876623" y="5190812"/>
                            <a:pt x="802392" y="5265783"/>
                            <a:pt x="723614" y="5257800"/>
                          </a:cubicBezTo>
                          <a:cubicBezTo>
                            <a:pt x="480293" y="5267704"/>
                            <a:pt x="423551" y="5247988"/>
                            <a:pt x="144726" y="5257800"/>
                          </a:cubicBezTo>
                          <a:cubicBezTo>
                            <a:pt x="68935" y="5267916"/>
                            <a:pt x="12707" y="5205574"/>
                            <a:pt x="0" y="5113074"/>
                          </a:cubicBezTo>
                          <a:cubicBezTo>
                            <a:pt x="19300" y="4972236"/>
                            <a:pt x="-8280" y="4852288"/>
                            <a:pt x="0" y="4641081"/>
                          </a:cubicBezTo>
                          <a:cubicBezTo>
                            <a:pt x="8280" y="4429874"/>
                            <a:pt x="-13633" y="4189243"/>
                            <a:pt x="0" y="3920670"/>
                          </a:cubicBezTo>
                          <a:cubicBezTo>
                            <a:pt x="13633" y="3652097"/>
                            <a:pt x="17399" y="3491417"/>
                            <a:pt x="0" y="3299627"/>
                          </a:cubicBezTo>
                          <a:cubicBezTo>
                            <a:pt x="-17399" y="3107837"/>
                            <a:pt x="-5831" y="2751906"/>
                            <a:pt x="0" y="2579217"/>
                          </a:cubicBezTo>
                          <a:cubicBezTo>
                            <a:pt x="5831" y="2406528"/>
                            <a:pt x="21898" y="2086348"/>
                            <a:pt x="0" y="1908490"/>
                          </a:cubicBezTo>
                          <a:cubicBezTo>
                            <a:pt x="-21898" y="1730632"/>
                            <a:pt x="-9809" y="1540501"/>
                            <a:pt x="0" y="1337130"/>
                          </a:cubicBezTo>
                          <a:cubicBezTo>
                            <a:pt x="9809" y="1133759"/>
                            <a:pt x="17399" y="448409"/>
                            <a:pt x="0" y="144726"/>
                          </a:cubicBezTo>
                          <a:close/>
                        </a:path>
                        <a:path w="868340" h="5257800" stroke="0" extrusionOk="0">
                          <a:moveTo>
                            <a:pt x="0" y="144726"/>
                          </a:moveTo>
                          <a:cubicBezTo>
                            <a:pt x="-14978" y="55557"/>
                            <a:pt x="52203" y="4726"/>
                            <a:pt x="144726" y="0"/>
                          </a:cubicBezTo>
                          <a:cubicBezTo>
                            <a:pt x="262815" y="-10820"/>
                            <a:pt x="522615" y="15610"/>
                            <a:pt x="723614" y="0"/>
                          </a:cubicBezTo>
                          <a:cubicBezTo>
                            <a:pt x="792185" y="-8640"/>
                            <a:pt x="865137" y="71369"/>
                            <a:pt x="868340" y="144726"/>
                          </a:cubicBezTo>
                          <a:cubicBezTo>
                            <a:pt x="890835" y="304604"/>
                            <a:pt x="856316" y="539060"/>
                            <a:pt x="868340" y="765770"/>
                          </a:cubicBezTo>
                          <a:cubicBezTo>
                            <a:pt x="880364" y="992480"/>
                            <a:pt x="885013" y="1112330"/>
                            <a:pt x="868340" y="1337130"/>
                          </a:cubicBezTo>
                          <a:cubicBezTo>
                            <a:pt x="851667" y="1561930"/>
                            <a:pt x="834723" y="1889790"/>
                            <a:pt x="868340" y="2057540"/>
                          </a:cubicBezTo>
                          <a:cubicBezTo>
                            <a:pt x="901958" y="2225290"/>
                            <a:pt x="890296" y="2348634"/>
                            <a:pt x="868340" y="2579217"/>
                          </a:cubicBezTo>
                          <a:cubicBezTo>
                            <a:pt x="846384" y="2809800"/>
                            <a:pt x="836045" y="3041319"/>
                            <a:pt x="868340" y="3299627"/>
                          </a:cubicBezTo>
                          <a:cubicBezTo>
                            <a:pt x="900636" y="3557935"/>
                            <a:pt x="871673" y="3665744"/>
                            <a:pt x="868340" y="3771620"/>
                          </a:cubicBezTo>
                          <a:cubicBezTo>
                            <a:pt x="865007" y="3877496"/>
                            <a:pt x="869901" y="4227666"/>
                            <a:pt x="868340" y="4392664"/>
                          </a:cubicBezTo>
                          <a:cubicBezTo>
                            <a:pt x="866779" y="4557662"/>
                            <a:pt x="869259" y="4782431"/>
                            <a:pt x="868340" y="5113074"/>
                          </a:cubicBezTo>
                          <a:cubicBezTo>
                            <a:pt x="879418" y="5182057"/>
                            <a:pt x="812311" y="5252147"/>
                            <a:pt x="723614" y="5257800"/>
                          </a:cubicBezTo>
                          <a:cubicBezTo>
                            <a:pt x="436883" y="5245382"/>
                            <a:pt x="383412" y="5258955"/>
                            <a:pt x="144726" y="5257800"/>
                          </a:cubicBezTo>
                          <a:cubicBezTo>
                            <a:pt x="60062" y="5258577"/>
                            <a:pt x="-8469" y="5187161"/>
                            <a:pt x="0" y="5113074"/>
                          </a:cubicBezTo>
                          <a:cubicBezTo>
                            <a:pt x="-238" y="4922244"/>
                            <a:pt x="-1898" y="4746123"/>
                            <a:pt x="0" y="4442347"/>
                          </a:cubicBezTo>
                          <a:cubicBezTo>
                            <a:pt x="1898" y="4138571"/>
                            <a:pt x="15132" y="3982687"/>
                            <a:pt x="0" y="3821304"/>
                          </a:cubicBezTo>
                          <a:cubicBezTo>
                            <a:pt x="-15132" y="3659921"/>
                            <a:pt x="-13512" y="3457794"/>
                            <a:pt x="0" y="3349310"/>
                          </a:cubicBezTo>
                          <a:cubicBezTo>
                            <a:pt x="13512" y="3240826"/>
                            <a:pt x="-22942" y="3022989"/>
                            <a:pt x="0" y="2827634"/>
                          </a:cubicBezTo>
                          <a:cubicBezTo>
                            <a:pt x="22942" y="2632279"/>
                            <a:pt x="20761" y="2434891"/>
                            <a:pt x="0" y="2107223"/>
                          </a:cubicBezTo>
                          <a:cubicBezTo>
                            <a:pt x="-20761" y="1779555"/>
                            <a:pt x="1012" y="1718599"/>
                            <a:pt x="0" y="1486180"/>
                          </a:cubicBezTo>
                          <a:cubicBezTo>
                            <a:pt x="-1012" y="1253761"/>
                            <a:pt x="-2237" y="1161894"/>
                            <a:pt x="0" y="964503"/>
                          </a:cubicBezTo>
                          <a:cubicBezTo>
                            <a:pt x="2237" y="767112"/>
                            <a:pt x="-1463" y="330168"/>
                            <a:pt x="0" y="144726"/>
                          </a:cubicBezTo>
                          <a:close/>
                        </a:path>
                      </a:pathLst>
                    </a:custGeom>
                    <ask:type>
                      <ask:lineSketchNone/>
                    </ask:type>
                  </ask:lineSketchStyleProps>
                </a:ext>
              </a:extLst>
            </a:ln>
            <a:effectLst/>
          </p:spPr>
          <p:txBody>
            <a:bodyPr vert="vert" wrap="square" lIns="24387" tIns="12194" rIns="24387" bIns="12194" numCol="1" rtlCol="0" anchor="t" anchorCtr="0" compatLnSpc="1">
              <a:prstTxWarp prst="textNoShape">
                <a:avLst/>
              </a:prstTxWarp>
            </a:bodyPr>
            <a:lstStyle/>
            <a:p>
              <a:pPr defTabSz="243894" eaLnBrk="0" fontAlgn="base" hangingPunct="0">
                <a:spcBef>
                  <a:spcPct val="0"/>
                </a:spcBef>
                <a:spcAft>
                  <a:spcPct val="0"/>
                </a:spcAft>
              </a:pPr>
              <a:r>
                <a:rPr lang="en-US" sz="1200" b="1" dirty="0">
                  <a:cs typeface="Arial" panose="020B0604020202020204" pitchFamily="34" charset="0"/>
                </a:rPr>
                <a:t>802.11-1999</a:t>
              </a:r>
            </a:p>
          </p:txBody>
        </p:sp>
      </p:grpSp>
    </p:spTree>
    <p:extLst>
      <p:ext uri="{BB962C8B-B14F-4D97-AF65-F5344CB8AC3E}">
        <p14:creationId xmlns:p14="http://schemas.microsoft.com/office/powerpoint/2010/main" val="142323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dirty="0"/>
              <a:t>New </a:t>
            </a:r>
            <a:r>
              <a:rPr lang="en-GB" sz="3100" dirty="0">
                <a:hlinkClick r:id="rId3"/>
              </a:rPr>
              <a:t>802.11 Radio technologies </a:t>
            </a:r>
            <a:r>
              <a:rPr lang="en-GB" sz="3100" dirty="0"/>
              <a:t>are under development to meet expanding market needs and leverage new technologies. </a:t>
            </a:r>
            <a:r>
              <a:rPr lang="en-GB" sz="3100" b="1" dirty="0">
                <a:solidFill>
                  <a:srgbClr val="00B388"/>
                </a:solidFill>
              </a:rPr>
              <a:t>Completed standards</a:t>
            </a:r>
            <a:br>
              <a:rPr lang="en-GB" dirty="0"/>
            </a:br>
            <a:endParaRPr lang="en-GB" dirty="0"/>
          </a:p>
        </p:txBody>
      </p:sp>
      <p:sp>
        <p:nvSpPr>
          <p:cNvPr id="3" name="Content Placeholder 2"/>
          <p:cNvSpPr>
            <a:spLocks noGrp="1"/>
          </p:cNvSpPr>
          <p:nvPr>
            <p:ph sz="quarter" idx="14"/>
          </p:nvPr>
        </p:nvSpPr>
        <p:spPr>
          <a:xfrm>
            <a:off x="460055" y="1673005"/>
            <a:ext cx="10969944" cy="4389120"/>
          </a:xfrm>
        </p:spPr>
        <p:txBody>
          <a:bodyPr>
            <a:noAutofit/>
          </a:bodyPr>
          <a:lstStyle/>
          <a:p>
            <a:pPr marL="0" indent="0">
              <a:buNone/>
            </a:pPr>
            <a:r>
              <a:rPr lang="en-GB" sz="2000" dirty="0"/>
              <a:t>IEEE Std 802.11-2020 Revision project</a:t>
            </a:r>
          </a:p>
          <a:p>
            <a:pPr marL="0" indent="0">
              <a:buNone/>
            </a:pPr>
            <a:r>
              <a:rPr lang="en-GB" sz="2000" dirty="0"/>
              <a:t>IEEE Std 802.11ax-2021 – Increased throughput &amp; efficiency in 2.4, 5 (and 6) GHz bands</a:t>
            </a:r>
          </a:p>
          <a:p>
            <a:pPr marL="0" indent="0">
              <a:buNone/>
            </a:pPr>
            <a:r>
              <a:rPr lang="en-GB" sz="2000" dirty="0"/>
              <a:t>IEEE Std 802.11ay-2021 – Support for 20 Gbps in 60 GHz band</a:t>
            </a:r>
          </a:p>
          <a:p>
            <a:pPr marL="0" indent="0">
              <a:buNone/>
            </a:pPr>
            <a:r>
              <a:rPr lang="en-GB" sz="2000" dirty="0"/>
              <a:t>IEEE Std 802.11az-2022 – 2</a:t>
            </a:r>
            <a:r>
              <a:rPr lang="en-GB" sz="2000" baseline="30000" dirty="0"/>
              <a:t>nd</a:t>
            </a:r>
            <a:r>
              <a:rPr lang="en-GB" sz="2000" dirty="0"/>
              <a:t> generation positioning features</a:t>
            </a:r>
          </a:p>
          <a:p>
            <a:pPr marL="0" indent="0">
              <a:buNone/>
            </a:pPr>
            <a:r>
              <a:rPr lang="en-GB" sz="2000" dirty="0"/>
              <a:t>IEEE </a:t>
            </a:r>
            <a:r>
              <a:rPr lang="en-GB" sz="2000" dirty="0" err="1"/>
              <a:t>Std</a:t>
            </a:r>
            <a:r>
              <a:rPr lang="en-GB" sz="2000" dirty="0"/>
              <a:t> 802.11ba-2021 – Wake up radio. Low power IoT applications</a:t>
            </a:r>
          </a:p>
          <a:p>
            <a:pPr marL="0" indent="0">
              <a:buNone/>
            </a:pPr>
            <a:r>
              <a:rPr lang="en-GB" sz="2000" dirty="0"/>
              <a:t>IEEE Std </a:t>
            </a:r>
            <a:r>
              <a:rPr lang="en-US" sz="2000" dirty="0"/>
              <a:t>802.11bb-2023 – Light Communications </a:t>
            </a:r>
          </a:p>
          <a:p>
            <a:pPr marL="0" indent="0">
              <a:buNone/>
            </a:pPr>
            <a:r>
              <a:rPr lang="en-GB" sz="2000" dirty="0"/>
              <a:t>IEEE Std </a:t>
            </a:r>
            <a:r>
              <a:rPr lang="en-US" sz="2000" dirty="0"/>
              <a:t>802.11bc-2023 – Enhanced Broadcast Service</a:t>
            </a:r>
          </a:p>
          <a:p>
            <a:pPr marL="0" indent="0">
              <a:buNone/>
            </a:pPr>
            <a:r>
              <a:rPr lang="en-GB" sz="2000" dirty="0"/>
              <a:t>IEEE Std </a:t>
            </a:r>
            <a:r>
              <a:rPr lang="en-US" sz="2000" dirty="0"/>
              <a:t>802.11bd-2022 – Enhancements for Next Generation V2X</a:t>
            </a:r>
          </a:p>
          <a:p>
            <a:pPr marL="0" indent="0">
              <a:buNone/>
            </a:pPr>
            <a:r>
              <a:rPr lang="en-GB" sz="2000" dirty="0"/>
              <a:t>IEEE Std </a:t>
            </a:r>
            <a:r>
              <a:rPr lang="en-US" sz="2000" dirty="0"/>
              <a:t>802.11be-2024 – Enhancements for extremely high throughput (EHT)</a:t>
            </a:r>
          </a:p>
          <a:p>
            <a:pPr marL="0" indent="0">
              <a:buNone/>
            </a:pPr>
            <a:r>
              <a:rPr lang="en-US" sz="2000" dirty="0"/>
              <a:t>IEEE Std 802.11bh-2024 – Operation with Randomized and Changing MAC Addresses</a:t>
            </a:r>
          </a:p>
        </p:txBody>
      </p:sp>
      <p:sp>
        <p:nvSpPr>
          <p:cNvPr id="5" name="Slide Number Placeholder 4"/>
          <p:cNvSpPr>
            <a:spLocks noGrp="1"/>
          </p:cNvSpPr>
          <p:nvPr>
            <p:ph type="sldNum" sz="quarter" idx="15"/>
          </p:nvPr>
        </p:nvSpPr>
        <p:spPr/>
        <p:txBody>
          <a:bodyPr/>
          <a:lstStyle/>
          <a:p>
            <a:pPr>
              <a:defRPr/>
            </a:pPr>
            <a:fld id="{1F2884EB-C6E3-684C-A39B-0E652C4E0E60}" type="slidenum">
              <a:rPr lang="en-US" smtClean="0"/>
              <a:pPr>
                <a:defRPr/>
              </a:pPr>
              <a:t>6</a:t>
            </a:fld>
            <a:endParaRPr lang="en-US" dirty="0"/>
          </a:p>
        </p:txBody>
      </p:sp>
      <p:sp>
        <p:nvSpPr>
          <p:cNvPr id="6" name="Date Placeholder 4">
            <a:extLst>
              <a:ext uri="{FF2B5EF4-FFF2-40B4-BE49-F238E27FC236}">
                <a16:creationId xmlns:a16="http://schemas.microsoft.com/office/drawing/2014/main" id="{EAF58D0C-C4BE-8835-37F2-AC116A760C8E}"/>
              </a:ext>
            </a:extLst>
          </p:cNvPr>
          <p:cNvSpPr>
            <a:spLocks noGrp="1"/>
          </p:cNvSpPr>
          <p:nvPr>
            <p:ph type="dt" sz="half" idx="16"/>
          </p:nvPr>
        </p:nvSpPr>
        <p:spPr>
          <a:xfrm>
            <a:off x="5598213" y="6426104"/>
            <a:ext cx="995579" cy="210312"/>
          </a:xfrm>
        </p:spPr>
        <p:txBody>
          <a:bodyPr/>
          <a:lstStyle/>
          <a:p>
            <a:pPr>
              <a:defRPr/>
            </a:pPr>
            <a:r>
              <a:rPr lang="en-US" altLang="ja-JP" sz="1400" b="1" dirty="0">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127050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Market demands and new technology drive IEEE 802.11 innovation</a:t>
            </a:r>
            <a:br>
              <a:rPr lang="en-GB"/>
            </a:br>
            <a:endParaRPr lang="en-GB" dirty="0">
              <a:solidFill>
                <a:srgbClr val="0070C0"/>
              </a:solidFill>
            </a:endParaRPr>
          </a:p>
        </p:txBody>
      </p:sp>
      <p:sp>
        <p:nvSpPr>
          <p:cNvPr id="3" name="Content Placeholder 2"/>
          <p:cNvSpPr>
            <a:spLocks noGrp="1"/>
          </p:cNvSpPr>
          <p:nvPr>
            <p:ph sz="quarter" idx="14"/>
          </p:nvPr>
        </p:nvSpPr>
        <p:spPr>
          <a:xfrm>
            <a:off x="477469" y="1143000"/>
            <a:ext cx="11101917" cy="4953000"/>
          </a:xfrm>
        </p:spPr>
        <p:txBody>
          <a:bodyPr>
            <a:noAutofit/>
          </a:bodyPr>
          <a:lstStyle/>
          <a:p>
            <a:pPr>
              <a:buFont typeface="Arial" panose="020B0604020202020204" pitchFamily="34" charset="0"/>
              <a:buChar char="•"/>
            </a:pPr>
            <a:r>
              <a:rPr lang="en-GB" sz="2400" b="1" dirty="0"/>
              <a:t>Demand for throughput</a:t>
            </a:r>
          </a:p>
          <a:p>
            <a:pPr lvl="1">
              <a:buFont typeface="Arial" panose="020B0604020202020204" pitchFamily="34" charset="0"/>
              <a:buChar char="•"/>
            </a:pPr>
            <a:r>
              <a:rPr lang="en-GB" sz="1800" dirty="0"/>
              <a:t>Continuing exponential demand for throughput </a:t>
            </a:r>
            <a:r>
              <a:rPr lang="en-GB" sz="1800" dirty="0">
                <a:solidFill>
                  <a:srgbClr val="0070C0"/>
                </a:solidFill>
              </a:rPr>
              <a:t>(</a:t>
            </a:r>
            <a:r>
              <a:rPr lang="en-GB" sz="1800" b="1" dirty="0">
                <a:solidFill>
                  <a:srgbClr val="0070C0"/>
                </a:solidFill>
              </a:rPr>
              <a:t>802.11be</a:t>
            </a:r>
            <a:r>
              <a:rPr lang="en-GB" sz="1800" dirty="0">
                <a:solidFill>
                  <a:srgbClr val="0070C0"/>
                </a:solidFill>
              </a:rPr>
              <a:t> </a:t>
            </a:r>
            <a:r>
              <a:rPr lang="en-GB" sz="1800" b="1" dirty="0">
                <a:solidFill>
                  <a:srgbClr val="0070C0"/>
                </a:solidFill>
              </a:rPr>
              <a:t>and 802.11bn</a:t>
            </a:r>
            <a:r>
              <a:rPr lang="en-GB" sz="1800" dirty="0">
                <a:solidFill>
                  <a:srgbClr val="0070C0"/>
                </a:solidFill>
              </a:rPr>
              <a:t>)</a:t>
            </a:r>
          </a:p>
          <a:p>
            <a:pPr lvl="1">
              <a:buFont typeface="Arial" panose="020B0604020202020204" pitchFamily="34" charset="0"/>
              <a:buChar char="•"/>
            </a:pPr>
            <a:r>
              <a:rPr lang="en-GB" sz="1800" dirty="0"/>
              <a:t>Most (50-80%, depending on the country) of the world’s mobile data is carried on 802.11 (Wi-Fi) devices</a:t>
            </a:r>
          </a:p>
          <a:p>
            <a:pPr>
              <a:buFont typeface="Arial" panose="020B0604020202020204" pitchFamily="34" charset="0"/>
              <a:buChar char="•"/>
            </a:pPr>
            <a:r>
              <a:rPr lang="en-GB" sz="2400" b="1" dirty="0"/>
              <a:t>New usage models / features</a:t>
            </a:r>
          </a:p>
          <a:p>
            <a:pPr lvl="1">
              <a:buFont typeface="Arial" panose="020B0604020202020204" pitchFamily="34" charset="0"/>
              <a:buChar char="•"/>
            </a:pPr>
            <a:r>
              <a:rPr lang="en-GB" sz="1800" dirty="0"/>
              <a:t>Dense deployments </a:t>
            </a:r>
            <a:r>
              <a:rPr lang="en-GB" sz="1800" b="1" dirty="0">
                <a:solidFill>
                  <a:srgbClr val="0070C0"/>
                </a:solidFill>
              </a:rPr>
              <a:t>(802.11be), </a:t>
            </a:r>
            <a:r>
              <a:rPr lang="en-GB" sz="1800" dirty="0"/>
              <a:t>Indoor Location </a:t>
            </a:r>
            <a:r>
              <a:rPr lang="en-GB" sz="1800" b="1" dirty="0">
                <a:solidFill>
                  <a:srgbClr val="0070C0"/>
                </a:solidFill>
              </a:rPr>
              <a:t>(802.11az, 802.11bk), </a:t>
            </a:r>
          </a:p>
          <a:p>
            <a:pPr lvl="1">
              <a:buFont typeface="Arial" panose="020B0604020202020204" pitchFamily="34" charset="0"/>
              <a:buChar char="•"/>
            </a:pPr>
            <a:r>
              <a:rPr lang="en-GB" sz="1800" dirty="0"/>
              <a:t>Automotive (</a:t>
            </a:r>
            <a:r>
              <a:rPr lang="en-GB" sz="1800" b="1" dirty="0">
                <a:solidFill>
                  <a:srgbClr val="0070C0"/>
                </a:solidFill>
              </a:rPr>
              <a:t>802.11bd</a:t>
            </a:r>
            <a:r>
              <a:rPr lang="en-GB" sz="1800" dirty="0"/>
              <a:t>, </a:t>
            </a:r>
            <a:r>
              <a:rPr lang="en-GB" sz="1800" b="1" dirty="0">
                <a:solidFill>
                  <a:srgbClr val="0070C0"/>
                </a:solidFill>
              </a:rPr>
              <a:t>AUTO</a:t>
            </a:r>
            <a:r>
              <a:rPr lang="en-GB" sz="1800" dirty="0"/>
              <a:t>)</a:t>
            </a:r>
            <a:endParaRPr lang="en-US" sz="1800" b="1" dirty="0">
              <a:solidFill>
                <a:srgbClr val="0070C0"/>
              </a:solidFill>
            </a:endParaRPr>
          </a:p>
          <a:p>
            <a:pPr lvl="1">
              <a:buFont typeface="Arial" panose="020B0604020202020204" pitchFamily="34" charset="0"/>
              <a:buChar char="•"/>
            </a:pPr>
            <a:r>
              <a:rPr lang="en-US" sz="1800" dirty="0"/>
              <a:t>WLAN Sensing </a:t>
            </a:r>
            <a:r>
              <a:rPr lang="en-US" sz="1800" b="1" dirty="0">
                <a:solidFill>
                  <a:srgbClr val="0070C0"/>
                </a:solidFill>
              </a:rPr>
              <a:t>(802.11bf)</a:t>
            </a:r>
            <a:endParaRPr lang="en-GB" sz="1800" b="1" dirty="0">
              <a:solidFill>
                <a:srgbClr val="0070C0"/>
              </a:solidFill>
            </a:endParaRPr>
          </a:p>
          <a:p>
            <a:pPr>
              <a:buFont typeface="Arial" panose="020B0604020202020204" pitchFamily="34" charset="0"/>
              <a:buChar char="•"/>
            </a:pPr>
            <a:r>
              <a:rPr lang="en-GB" sz="2400" b="1" dirty="0"/>
              <a:t>Technical capabilities</a:t>
            </a:r>
          </a:p>
          <a:p>
            <a:pPr lvl="1">
              <a:buFont typeface="Arial" panose="020B0604020202020204" pitchFamily="34" charset="0"/>
              <a:buChar char="•"/>
            </a:pPr>
            <a:r>
              <a:rPr lang="en-GB" sz="1800" dirty="0"/>
              <a:t>Millimetric (42-71 GHz) radios </a:t>
            </a:r>
            <a:r>
              <a:rPr lang="en-GB" sz="1800" b="1" dirty="0">
                <a:solidFill>
                  <a:srgbClr val="0070C0"/>
                </a:solidFill>
              </a:rPr>
              <a:t>(802.11bq)</a:t>
            </a:r>
          </a:p>
          <a:p>
            <a:pPr>
              <a:buFont typeface="Arial" panose="020B0604020202020204" pitchFamily="34" charset="0"/>
              <a:buChar char="•"/>
            </a:pPr>
            <a:r>
              <a:rPr lang="en-GB" sz="2400" b="1" dirty="0"/>
              <a:t>Changes to regulation</a:t>
            </a:r>
          </a:p>
          <a:p>
            <a:pPr lvl="1">
              <a:buFont typeface="Arial" panose="020B0604020202020204" pitchFamily="34" charset="0"/>
              <a:buChar char="•"/>
            </a:pPr>
            <a:r>
              <a:rPr lang="en-GB" sz="1800" dirty="0"/>
              <a:t>6 GHz </a:t>
            </a:r>
            <a:r>
              <a:rPr lang="en-GB" sz="1800" dirty="0">
                <a:solidFill>
                  <a:srgbClr val="0070C0"/>
                </a:solidFill>
              </a:rPr>
              <a:t>(</a:t>
            </a:r>
            <a:r>
              <a:rPr lang="en-GB" sz="1800" b="1" dirty="0">
                <a:solidFill>
                  <a:srgbClr val="0070C0"/>
                </a:solidFill>
              </a:rPr>
              <a:t>802.11be</a:t>
            </a:r>
            <a:r>
              <a:rPr lang="en-GB" sz="1800" dirty="0">
                <a:solidFill>
                  <a:srgbClr val="0070C0"/>
                </a:solidFill>
              </a:rPr>
              <a:t>)</a:t>
            </a:r>
            <a:endParaRPr lang="en-GB" sz="1800" dirty="0"/>
          </a:p>
          <a:p>
            <a:pPr lvl="1">
              <a:buFont typeface="Arial" panose="020B0604020202020204" pitchFamily="34" charset="0"/>
              <a:buChar char="•"/>
            </a:pPr>
            <a:r>
              <a:rPr lang="en-GB" sz="1800" dirty="0"/>
              <a:t>Coexistence and radio performance rules (e.g., ETSI BRAN, ITU-R)</a:t>
            </a:r>
          </a:p>
        </p:txBody>
      </p:sp>
      <p:sp>
        <p:nvSpPr>
          <p:cNvPr id="4" name="Slide Number Placeholder 3"/>
          <p:cNvSpPr>
            <a:spLocks noGrp="1"/>
          </p:cNvSpPr>
          <p:nvPr>
            <p:ph type="sldNum" sz="quarter" idx="15"/>
          </p:nvPr>
        </p:nvSpPr>
        <p:spPr/>
        <p:txBody>
          <a:bodyPr/>
          <a:lstStyle/>
          <a:p>
            <a:pPr>
              <a:defRPr/>
            </a:pPr>
            <a:fld id="{1F2884EB-C6E3-684C-A39B-0E652C4E0E60}" type="slidenum">
              <a:rPr lang="en-US" smtClean="0"/>
              <a:pPr>
                <a:defRPr/>
              </a:pPr>
              <a:t>7</a:t>
            </a:fld>
            <a:endParaRPr lang="en-US" dirty="0"/>
          </a:p>
        </p:txBody>
      </p:sp>
      <p:sp>
        <p:nvSpPr>
          <p:cNvPr id="6" name="Date Placeholder 4">
            <a:extLst>
              <a:ext uri="{FF2B5EF4-FFF2-40B4-BE49-F238E27FC236}">
                <a16:creationId xmlns:a16="http://schemas.microsoft.com/office/drawing/2014/main" id="{832B0B0F-1D85-4FC0-9E6E-2A15AF3607FB}"/>
              </a:ext>
            </a:extLst>
          </p:cNvPr>
          <p:cNvSpPr>
            <a:spLocks noGrp="1"/>
          </p:cNvSpPr>
          <p:nvPr>
            <p:ph type="dt" sz="half" idx="16"/>
          </p:nvPr>
        </p:nvSpPr>
        <p:spPr>
          <a:xfrm>
            <a:off x="5598213" y="6426104"/>
            <a:ext cx="995579" cy="210312"/>
          </a:xfrm>
        </p:spPr>
        <p:txBody>
          <a:bodyPr/>
          <a:lstStyle/>
          <a:p>
            <a:pPr>
              <a:defRPr/>
            </a:pPr>
            <a:r>
              <a:rPr lang="en-US" altLang="ja-JP" sz="1400" b="1" dirty="0">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342036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55BD4AA-D6C0-EB4E-9000-1E395B924404}"/>
              </a:ext>
            </a:extLst>
          </p:cNvPr>
          <p:cNvSpPr>
            <a:spLocks noGrp="1" noChangeArrowheads="1"/>
          </p:cNvSpPr>
          <p:nvPr>
            <p:ph type="title"/>
          </p:nvPr>
        </p:nvSpPr>
        <p:spPr/>
        <p:txBody>
          <a:bodyPr>
            <a:normAutofit/>
          </a:bodyPr>
          <a:lstStyle/>
          <a:p>
            <a:r>
              <a:rPr lang="en-US" dirty="0"/>
              <a:t>IEEE 802.11 Standards Pipeline – January 2025</a:t>
            </a:r>
          </a:p>
        </p:txBody>
      </p:sp>
      <p:sp>
        <p:nvSpPr>
          <p:cNvPr id="45" name="Slide Number Placeholder 4">
            <a:extLst>
              <a:ext uri="{FF2B5EF4-FFF2-40B4-BE49-F238E27FC236}">
                <a16:creationId xmlns:a16="http://schemas.microsoft.com/office/drawing/2014/main" id="{5211C028-EA18-4C10-A92C-D678C0739BFA}"/>
              </a:ext>
            </a:extLst>
          </p:cNvPr>
          <p:cNvSpPr>
            <a:spLocks noGrp="1"/>
          </p:cNvSpPr>
          <p:nvPr>
            <p:ph type="sldNum" sz="quarter" idx="15"/>
          </p:nvPr>
        </p:nvSpPr>
        <p:spPr>
          <a:xfrm>
            <a:off x="11049003" y="6430872"/>
            <a:ext cx="533399" cy="232147"/>
          </a:xfrm>
        </p:spPr>
        <p:txBody>
          <a:bodyPr/>
          <a:lstStyle/>
          <a:p>
            <a:pPr>
              <a:defRPr/>
            </a:pPr>
            <a:fld id="{1F2884EB-C6E3-684C-A39B-0E652C4E0E60}" type="slidenum">
              <a:rPr lang="en-US" smtClean="0"/>
              <a:pPr>
                <a:defRPr/>
              </a:pPr>
              <a:t>8</a:t>
            </a:fld>
            <a:endParaRPr lang="en-US" dirty="0"/>
          </a:p>
        </p:txBody>
      </p:sp>
      <p:grpSp>
        <p:nvGrpSpPr>
          <p:cNvPr id="87" name="Group 86">
            <a:extLst>
              <a:ext uri="{FF2B5EF4-FFF2-40B4-BE49-F238E27FC236}">
                <a16:creationId xmlns:a16="http://schemas.microsoft.com/office/drawing/2014/main" id="{67ECF211-0532-B6C5-1314-A735EAFABF05}"/>
              </a:ext>
            </a:extLst>
          </p:cNvPr>
          <p:cNvGrpSpPr/>
          <p:nvPr/>
        </p:nvGrpSpPr>
        <p:grpSpPr>
          <a:xfrm>
            <a:off x="505725" y="1170646"/>
            <a:ext cx="11229076" cy="4925353"/>
            <a:chOff x="1747875" y="2041965"/>
            <a:chExt cx="2741734" cy="1364333"/>
          </a:xfrm>
        </p:grpSpPr>
        <p:sp>
          <p:nvSpPr>
            <p:cNvPr id="48" name="Text Box 3">
              <a:extLst>
                <a:ext uri="{FF2B5EF4-FFF2-40B4-BE49-F238E27FC236}">
                  <a16:creationId xmlns:a16="http://schemas.microsoft.com/office/drawing/2014/main" id="{9894C7D6-0716-78CA-B1C5-759520EFF9DF}"/>
                </a:ext>
              </a:extLst>
            </p:cNvPr>
            <p:cNvSpPr txBox="1">
              <a:spLocks noChangeArrowheads="1"/>
            </p:cNvSpPr>
            <p:nvPr/>
          </p:nvSpPr>
          <p:spPr bwMode="auto">
            <a:xfrm>
              <a:off x="2297662" y="3010497"/>
              <a:ext cx="119063" cy="85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mn-lt"/>
                  <a:ea typeface="ＭＳ Ｐゴシック" charset="-128"/>
                  <a:cs typeface="Arial" pitchFamily="34" charset="0"/>
                </a:rPr>
                <a:t>PHY</a:t>
              </a:r>
            </a:p>
          </p:txBody>
        </p:sp>
        <p:sp>
          <p:nvSpPr>
            <p:cNvPr id="49" name="Text Box 4">
              <a:extLst>
                <a:ext uri="{FF2B5EF4-FFF2-40B4-BE49-F238E27FC236}">
                  <a16:creationId xmlns:a16="http://schemas.microsoft.com/office/drawing/2014/main" id="{901DD5E8-544A-3A20-05EC-0761AD2EA386}"/>
                </a:ext>
              </a:extLst>
            </p:cNvPr>
            <p:cNvSpPr txBox="1">
              <a:spLocks noChangeArrowheads="1"/>
            </p:cNvSpPr>
            <p:nvPr/>
          </p:nvSpPr>
          <p:spPr bwMode="auto">
            <a:xfrm>
              <a:off x="3521510" y="3248252"/>
              <a:ext cx="161221" cy="15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400" b="1" dirty="0">
                  <a:latin typeface="+mn-lt"/>
                  <a:ea typeface="ＭＳ Ｐゴシック" charset="-128"/>
                  <a:cs typeface="Arial" pitchFamily="34" charset="0"/>
                </a:rPr>
                <a:t>SA</a:t>
              </a:r>
            </a:p>
            <a:p>
              <a:pPr algn="ctr"/>
              <a:r>
                <a:rPr lang="en-US" sz="1400" b="1" dirty="0">
                  <a:latin typeface="+mn-lt"/>
                  <a:ea typeface="ＭＳ Ｐゴシック" charset="-128"/>
                  <a:cs typeface="Arial" pitchFamily="34" charset="0"/>
                </a:rPr>
                <a:t>Ballot</a:t>
              </a:r>
            </a:p>
          </p:txBody>
        </p:sp>
        <p:sp>
          <p:nvSpPr>
            <p:cNvPr id="50" name="AutoShape 5">
              <a:extLst>
                <a:ext uri="{FF2B5EF4-FFF2-40B4-BE49-F238E27FC236}">
                  <a16:creationId xmlns:a16="http://schemas.microsoft.com/office/drawing/2014/main" id="{421BB473-A850-528C-408B-DDB093DD03C1}"/>
                </a:ext>
              </a:extLst>
            </p:cNvPr>
            <p:cNvSpPr>
              <a:spLocks/>
            </p:cNvSpPr>
            <p:nvPr/>
          </p:nvSpPr>
          <p:spPr bwMode="auto">
            <a:xfrm rot="-5400000">
              <a:off x="3210991" y="3095475"/>
              <a:ext cx="57580" cy="264191"/>
            </a:xfrm>
            <a:prstGeom prst="leftBrace">
              <a:avLst>
                <a:gd name="adj1" fmla="val 3823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1400" b="1"/>
            </a:p>
          </p:txBody>
        </p:sp>
        <p:sp>
          <p:nvSpPr>
            <p:cNvPr id="51" name="Text Box 6">
              <a:extLst>
                <a:ext uri="{FF2B5EF4-FFF2-40B4-BE49-F238E27FC236}">
                  <a16:creationId xmlns:a16="http://schemas.microsoft.com/office/drawing/2014/main" id="{72DE9CFF-C0D4-487D-41FC-9D3F073E65BD}"/>
                </a:ext>
              </a:extLst>
            </p:cNvPr>
            <p:cNvSpPr txBox="1">
              <a:spLocks noChangeArrowheads="1"/>
            </p:cNvSpPr>
            <p:nvPr/>
          </p:nvSpPr>
          <p:spPr bwMode="auto">
            <a:xfrm>
              <a:off x="2287885" y="2101453"/>
              <a:ext cx="140738" cy="9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mn-lt"/>
                  <a:ea typeface="ＭＳ Ｐゴシック" charset="-128"/>
                  <a:cs typeface="Arial" pitchFamily="34" charset="0"/>
                </a:rPr>
                <a:t>MAC</a:t>
              </a:r>
            </a:p>
          </p:txBody>
        </p:sp>
        <p:sp>
          <p:nvSpPr>
            <p:cNvPr id="53" name="Text Box 7">
              <a:extLst>
                <a:ext uri="{FF2B5EF4-FFF2-40B4-BE49-F238E27FC236}">
                  <a16:creationId xmlns:a16="http://schemas.microsoft.com/office/drawing/2014/main" id="{795EDA8B-3A0A-30AE-0CAC-E523CBFDDC87}"/>
                </a:ext>
              </a:extLst>
            </p:cNvPr>
            <p:cNvSpPr txBox="1">
              <a:spLocks noChangeArrowheads="1"/>
            </p:cNvSpPr>
            <p:nvPr/>
          </p:nvSpPr>
          <p:spPr bwMode="auto">
            <a:xfrm>
              <a:off x="2410164" y="3258593"/>
              <a:ext cx="331719" cy="13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400" b="1" dirty="0">
                  <a:latin typeface="+mn-lt"/>
                  <a:ea typeface="ＭＳ Ｐゴシック" charset="-128"/>
                  <a:cs typeface="Arial" pitchFamily="34" charset="0"/>
                </a:rPr>
                <a:t>TIG/Study </a:t>
              </a:r>
            </a:p>
            <a:p>
              <a:pPr algn="ctr">
                <a:lnSpc>
                  <a:spcPct val="80000"/>
                </a:lnSpc>
              </a:pPr>
              <a:r>
                <a:rPr lang="en-US" sz="1400" b="1" dirty="0">
                  <a:latin typeface="+mn-lt"/>
                  <a:ea typeface="ＭＳ Ｐゴシック" charset="-128"/>
                  <a:cs typeface="Arial" pitchFamily="34" charset="0"/>
                </a:rPr>
                <a:t>groups</a:t>
              </a:r>
            </a:p>
          </p:txBody>
        </p:sp>
        <p:sp>
          <p:nvSpPr>
            <p:cNvPr id="54" name="AutoShape 8">
              <a:extLst>
                <a:ext uri="{FF2B5EF4-FFF2-40B4-BE49-F238E27FC236}">
                  <a16:creationId xmlns:a16="http://schemas.microsoft.com/office/drawing/2014/main" id="{FAB142AB-94CA-2823-B708-5E65B4CE77C1}"/>
                </a:ext>
              </a:extLst>
            </p:cNvPr>
            <p:cNvSpPr>
              <a:spLocks/>
            </p:cNvSpPr>
            <p:nvPr/>
          </p:nvSpPr>
          <p:spPr bwMode="auto">
            <a:xfrm rot="-5400000">
              <a:off x="2554325" y="3087854"/>
              <a:ext cx="44879" cy="243869"/>
            </a:xfrm>
            <a:prstGeom prst="leftBrace">
              <a:avLst>
                <a:gd name="adj1" fmla="val 45283"/>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1400" b="1"/>
            </a:p>
          </p:txBody>
        </p:sp>
        <p:sp>
          <p:nvSpPr>
            <p:cNvPr id="55" name="Text Box 13">
              <a:extLst>
                <a:ext uri="{FF2B5EF4-FFF2-40B4-BE49-F238E27FC236}">
                  <a16:creationId xmlns:a16="http://schemas.microsoft.com/office/drawing/2014/main" id="{E835C369-941A-6D92-71E1-E313CE7C05AD}"/>
                </a:ext>
              </a:extLst>
            </p:cNvPr>
            <p:cNvSpPr txBox="1">
              <a:spLocks noChangeArrowheads="1"/>
            </p:cNvSpPr>
            <p:nvPr/>
          </p:nvSpPr>
          <p:spPr bwMode="auto">
            <a:xfrm>
              <a:off x="4129602" y="3241199"/>
              <a:ext cx="237637" cy="1580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400" b="1" dirty="0">
                  <a:latin typeface="+mn-lt"/>
                  <a:ea typeface="ＭＳ Ｐゴシック" charset="-128"/>
                  <a:cs typeface="Arial" pitchFamily="34" charset="0"/>
                </a:rPr>
                <a:t>Published</a:t>
              </a:r>
            </a:p>
            <a:p>
              <a:pPr algn="ctr"/>
              <a:r>
                <a:rPr lang="en-US" sz="1400" b="1" dirty="0">
                  <a:latin typeface="+mn-lt"/>
                  <a:ea typeface="ＭＳ Ｐゴシック" charset="-128"/>
                  <a:cs typeface="Arial" pitchFamily="34" charset="0"/>
                </a:rPr>
                <a:t>Standard</a:t>
              </a:r>
            </a:p>
          </p:txBody>
        </p:sp>
        <p:sp>
          <p:nvSpPr>
            <p:cNvPr id="56" name="Text Box 26">
              <a:extLst>
                <a:ext uri="{FF2B5EF4-FFF2-40B4-BE49-F238E27FC236}">
                  <a16:creationId xmlns:a16="http://schemas.microsoft.com/office/drawing/2014/main" id="{B13DBC87-5483-6A2A-1738-0C21063DF8E7}"/>
                </a:ext>
              </a:extLst>
            </p:cNvPr>
            <p:cNvSpPr txBox="1">
              <a:spLocks noChangeArrowheads="1"/>
            </p:cNvSpPr>
            <p:nvPr/>
          </p:nvSpPr>
          <p:spPr bwMode="auto">
            <a:xfrm>
              <a:off x="3117250" y="3264983"/>
              <a:ext cx="285214" cy="13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400" b="1" dirty="0">
                  <a:latin typeface="+mn-lt"/>
                  <a:ea typeface="ＭＳ Ｐゴシック" charset="-128"/>
                  <a:cs typeface="Arial" pitchFamily="34" charset="0"/>
                </a:rPr>
                <a:t>WG  </a:t>
              </a:r>
            </a:p>
            <a:p>
              <a:pPr algn="ctr">
                <a:lnSpc>
                  <a:spcPct val="80000"/>
                </a:lnSpc>
              </a:pPr>
              <a:r>
                <a:rPr lang="en-US" sz="1400" b="1" dirty="0">
                  <a:latin typeface="+mn-lt"/>
                  <a:ea typeface="ＭＳ Ｐゴシック" charset="-128"/>
                  <a:cs typeface="Arial" pitchFamily="34" charset="0"/>
                </a:rPr>
                <a:t>Letter Ballot</a:t>
              </a:r>
            </a:p>
          </p:txBody>
        </p:sp>
        <p:sp>
          <p:nvSpPr>
            <p:cNvPr id="57" name="AutoShape 27">
              <a:extLst>
                <a:ext uri="{FF2B5EF4-FFF2-40B4-BE49-F238E27FC236}">
                  <a16:creationId xmlns:a16="http://schemas.microsoft.com/office/drawing/2014/main" id="{C40E2479-6641-9C39-9595-F8B2279CBD06}"/>
                </a:ext>
              </a:extLst>
            </p:cNvPr>
            <p:cNvSpPr>
              <a:spLocks/>
            </p:cNvSpPr>
            <p:nvPr/>
          </p:nvSpPr>
          <p:spPr bwMode="auto">
            <a:xfrm rot="-5400000">
              <a:off x="3562611" y="3078539"/>
              <a:ext cx="52076" cy="298062"/>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1400" b="1"/>
            </a:p>
          </p:txBody>
        </p:sp>
        <p:sp>
          <p:nvSpPr>
            <p:cNvPr id="58" name="Line 29">
              <a:extLst>
                <a:ext uri="{FF2B5EF4-FFF2-40B4-BE49-F238E27FC236}">
                  <a16:creationId xmlns:a16="http://schemas.microsoft.com/office/drawing/2014/main" id="{610AE662-1664-6466-5CCF-E9E253EE5843}"/>
                </a:ext>
              </a:extLst>
            </p:cNvPr>
            <p:cNvSpPr>
              <a:spLocks noChangeShapeType="1"/>
            </p:cNvSpPr>
            <p:nvPr/>
          </p:nvSpPr>
          <p:spPr bwMode="auto">
            <a:xfrm>
              <a:off x="2390899" y="2612395"/>
              <a:ext cx="209871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z="1400" b="1"/>
            </a:p>
          </p:txBody>
        </p:sp>
        <p:sp>
          <p:nvSpPr>
            <p:cNvPr id="59" name="AutoShape 34">
              <a:extLst>
                <a:ext uri="{FF2B5EF4-FFF2-40B4-BE49-F238E27FC236}">
                  <a16:creationId xmlns:a16="http://schemas.microsoft.com/office/drawing/2014/main" id="{689416AC-CC5C-A051-C460-79C3AC28D69D}"/>
                </a:ext>
              </a:extLst>
            </p:cNvPr>
            <p:cNvSpPr>
              <a:spLocks/>
            </p:cNvSpPr>
            <p:nvPr/>
          </p:nvSpPr>
          <p:spPr bwMode="auto">
            <a:xfrm rot="-5400000">
              <a:off x="2891043" y="3088278"/>
              <a:ext cx="71975" cy="264191"/>
            </a:xfrm>
            <a:prstGeom prst="leftBrace">
              <a:avLst>
                <a:gd name="adj1" fmla="val 30588"/>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1400" b="1"/>
            </a:p>
          </p:txBody>
        </p:sp>
        <p:sp>
          <p:nvSpPr>
            <p:cNvPr id="60" name="Text Box 35">
              <a:extLst>
                <a:ext uri="{FF2B5EF4-FFF2-40B4-BE49-F238E27FC236}">
                  <a16:creationId xmlns:a16="http://schemas.microsoft.com/office/drawing/2014/main" id="{089AF2AF-A263-935B-C6B6-17CFF346F65D}"/>
                </a:ext>
              </a:extLst>
            </p:cNvPr>
            <p:cNvSpPr txBox="1">
              <a:spLocks noChangeArrowheads="1"/>
            </p:cNvSpPr>
            <p:nvPr/>
          </p:nvSpPr>
          <p:spPr bwMode="auto">
            <a:xfrm>
              <a:off x="2757943" y="3262711"/>
              <a:ext cx="340715" cy="13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400" b="1" dirty="0">
                  <a:latin typeface="+mn-lt"/>
                  <a:ea typeface="ＭＳ Ｐゴシック" charset="-128"/>
                  <a:cs typeface="Arial" pitchFamily="34" charset="0"/>
                </a:rPr>
                <a:t>TG without </a:t>
              </a:r>
            </a:p>
            <a:p>
              <a:pPr algn="ctr">
                <a:lnSpc>
                  <a:spcPct val="80000"/>
                </a:lnSpc>
              </a:pPr>
              <a:r>
                <a:rPr lang="en-US" sz="1400" b="1" dirty="0">
                  <a:latin typeface="+mn-lt"/>
                  <a:ea typeface="ＭＳ Ｐゴシック" charset="-128"/>
                  <a:cs typeface="Arial" pitchFamily="34" charset="0"/>
                </a:rPr>
                <a:t>Approved draft</a:t>
              </a:r>
            </a:p>
          </p:txBody>
        </p:sp>
        <p:sp>
          <p:nvSpPr>
            <p:cNvPr id="61" name="Text Box 36">
              <a:extLst>
                <a:ext uri="{FF2B5EF4-FFF2-40B4-BE49-F238E27FC236}">
                  <a16:creationId xmlns:a16="http://schemas.microsoft.com/office/drawing/2014/main" id="{D538F74C-560E-319C-5E84-314DFB11A587}"/>
                </a:ext>
              </a:extLst>
            </p:cNvPr>
            <p:cNvSpPr txBox="1">
              <a:spLocks noChangeArrowheads="1"/>
            </p:cNvSpPr>
            <p:nvPr/>
          </p:nvSpPr>
          <p:spPr bwMode="auto">
            <a:xfrm>
              <a:off x="2114006" y="3255604"/>
              <a:ext cx="302719" cy="13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400" b="1" dirty="0">
                  <a:latin typeface="+mn-lt"/>
                  <a:ea typeface="ＭＳ Ｐゴシック" charset="-128"/>
                  <a:cs typeface="Arial" pitchFamily="34" charset="0"/>
                </a:rPr>
                <a:t>Discussion Topics</a:t>
              </a:r>
            </a:p>
          </p:txBody>
        </p:sp>
        <p:sp>
          <p:nvSpPr>
            <p:cNvPr id="62" name="AutoShape 37">
              <a:extLst>
                <a:ext uri="{FF2B5EF4-FFF2-40B4-BE49-F238E27FC236}">
                  <a16:creationId xmlns:a16="http://schemas.microsoft.com/office/drawing/2014/main" id="{F9854160-A890-7C78-7B09-89BB135C8CF7}"/>
                </a:ext>
              </a:extLst>
            </p:cNvPr>
            <p:cNvSpPr>
              <a:spLocks/>
            </p:cNvSpPr>
            <p:nvPr/>
          </p:nvSpPr>
          <p:spPr bwMode="auto">
            <a:xfrm rot="-5400000">
              <a:off x="2236994" y="3091499"/>
              <a:ext cx="53769" cy="243869"/>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1400" b="1"/>
            </a:p>
          </p:txBody>
        </p:sp>
        <p:sp>
          <p:nvSpPr>
            <p:cNvPr id="63" name="Text Box 38">
              <a:extLst>
                <a:ext uri="{FF2B5EF4-FFF2-40B4-BE49-F238E27FC236}">
                  <a16:creationId xmlns:a16="http://schemas.microsoft.com/office/drawing/2014/main" id="{8942BA6D-78DB-142A-F0A4-56F53747A019}"/>
                </a:ext>
              </a:extLst>
            </p:cNvPr>
            <p:cNvSpPr txBox="1">
              <a:spLocks noChangeArrowheads="1"/>
            </p:cNvSpPr>
            <p:nvPr/>
          </p:nvSpPr>
          <p:spPr bwMode="auto">
            <a:xfrm>
              <a:off x="3767694" y="3246103"/>
              <a:ext cx="288702" cy="1580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400" b="1" dirty="0">
                  <a:latin typeface="+mn-lt"/>
                  <a:ea typeface="ＭＳ Ｐゴシック" charset="-128"/>
                  <a:cs typeface="Arial" pitchFamily="34" charset="0"/>
                </a:rPr>
                <a:t>Published</a:t>
              </a:r>
            </a:p>
            <a:p>
              <a:pPr algn="ctr"/>
              <a:r>
                <a:rPr lang="en-US" sz="1400" b="1" dirty="0">
                  <a:latin typeface="+mn-lt"/>
                  <a:ea typeface="ＭＳ Ｐゴシック" charset="-128"/>
                  <a:cs typeface="Arial" pitchFamily="34" charset="0"/>
                </a:rPr>
                <a:t>Amendment</a:t>
              </a:r>
            </a:p>
          </p:txBody>
        </p:sp>
        <p:sp>
          <p:nvSpPr>
            <p:cNvPr id="64" name="Cloud">
              <a:extLst>
                <a:ext uri="{FF2B5EF4-FFF2-40B4-BE49-F238E27FC236}">
                  <a16:creationId xmlns:a16="http://schemas.microsoft.com/office/drawing/2014/main" id="{82CFFDE6-A945-0C3A-AC6C-858AF0D33F8A}"/>
                </a:ext>
              </a:extLst>
            </p:cNvPr>
            <p:cNvSpPr>
              <a:spLocks noChangeAspect="1" noEditPoints="1" noChangeArrowheads="1"/>
            </p:cNvSpPr>
            <p:nvPr/>
          </p:nvSpPr>
          <p:spPr bwMode="auto">
            <a:xfrm>
              <a:off x="2010277" y="2239819"/>
              <a:ext cx="391206" cy="70535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sz="1400" b="1"/>
            </a:p>
          </p:txBody>
        </p:sp>
        <p:sp>
          <p:nvSpPr>
            <p:cNvPr id="65" name="AutoShape 46">
              <a:extLst>
                <a:ext uri="{FF2B5EF4-FFF2-40B4-BE49-F238E27FC236}">
                  <a16:creationId xmlns:a16="http://schemas.microsoft.com/office/drawing/2014/main" id="{8C669691-3160-FAA8-FF63-AB3FF45D7F0A}"/>
                </a:ext>
              </a:extLst>
            </p:cNvPr>
            <p:cNvSpPr>
              <a:spLocks noChangeArrowheads="1"/>
            </p:cNvSpPr>
            <p:nvPr/>
          </p:nvSpPr>
          <p:spPr bwMode="auto">
            <a:xfrm>
              <a:off x="2091566" y="2510783"/>
              <a:ext cx="243869" cy="162156"/>
            </a:xfrm>
            <a:prstGeom prst="cube">
              <a:avLst>
                <a:gd name="adj" fmla="val 10069"/>
              </a:avLst>
            </a:prstGeom>
            <a:solidFill>
              <a:srgbClr val="FF97DA"/>
            </a:solidFill>
            <a:ln w="9525">
              <a:solidFill>
                <a:schemeClr val="tx1"/>
              </a:solidFill>
              <a:miter lim="800000"/>
              <a:headEnd/>
              <a:tailEnd/>
            </a:ln>
          </p:spPr>
          <p:txBody>
            <a:bodyPr wrap="none" anchor="ctr"/>
            <a:lstStyle/>
            <a:p>
              <a:pPr algn="ctr"/>
              <a:r>
                <a:rPr lang="en-US" sz="1400" b="1" dirty="0">
                  <a:ea typeface="ＭＳ Ｐゴシック" charset="-128"/>
                  <a:cs typeface="Arial" pitchFamily="34" charset="0"/>
                </a:rPr>
                <a:t>WNG</a:t>
              </a:r>
            </a:p>
          </p:txBody>
        </p:sp>
        <p:sp>
          <p:nvSpPr>
            <p:cNvPr id="66" name="AutoShape 11">
              <a:extLst>
                <a:ext uri="{FF2B5EF4-FFF2-40B4-BE49-F238E27FC236}">
                  <a16:creationId xmlns:a16="http://schemas.microsoft.com/office/drawing/2014/main" id="{9D1DCB40-8029-0030-52DC-2A2C9E9A0C8E}"/>
                </a:ext>
              </a:extLst>
            </p:cNvPr>
            <p:cNvSpPr>
              <a:spLocks noChangeArrowheads="1"/>
            </p:cNvSpPr>
            <p:nvPr/>
          </p:nvSpPr>
          <p:spPr bwMode="auto">
            <a:xfrm>
              <a:off x="4123330" y="2041965"/>
              <a:ext cx="243869" cy="1135876"/>
            </a:xfrm>
            <a:prstGeom prst="cube">
              <a:avLst>
                <a:gd name="adj" fmla="val 4486"/>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eaLnBrk="0" hangingPunct="0">
                <a:defRPr/>
              </a:pPr>
              <a:r>
                <a:rPr lang="en-US" sz="1400" b="1" dirty="0">
                  <a:cs typeface="Arial" panose="020B0604020202020204" pitchFamily="34" charset="0"/>
                </a:rPr>
                <a:t>802.11</a:t>
              </a:r>
            </a:p>
            <a:p>
              <a:pPr algn="ctr" eaLnBrk="0" hangingPunct="0">
                <a:defRPr/>
              </a:pPr>
              <a:r>
                <a:rPr lang="en-US" sz="1400" b="1" dirty="0">
                  <a:cs typeface="Arial" panose="020B0604020202020204" pitchFamily="34" charset="0"/>
                </a:rPr>
                <a:t>-2024</a:t>
              </a:r>
            </a:p>
          </p:txBody>
        </p:sp>
        <p:sp>
          <p:nvSpPr>
            <p:cNvPr id="67" name="AutoShape 46">
              <a:extLst>
                <a:ext uri="{FF2B5EF4-FFF2-40B4-BE49-F238E27FC236}">
                  <a16:creationId xmlns:a16="http://schemas.microsoft.com/office/drawing/2014/main" id="{6FFAD6C9-4D1F-8D42-DF18-B15C88F5619D}"/>
                </a:ext>
              </a:extLst>
            </p:cNvPr>
            <p:cNvSpPr>
              <a:spLocks noChangeArrowheads="1"/>
            </p:cNvSpPr>
            <p:nvPr/>
          </p:nvSpPr>
          <p:spPr bwMode="auto">
            <a:xfrm>
              <a:off x="3778821" y="2636984"/>
              <a:ext cx="268741" cy="158312"/>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400" b="1" dirty="0">
                  <a:ea typeface="ＭＳ Ｐゴシック" charset="-128"/>
                  <a:cs typeface="Arial" pitchFamily="34" charset="0"/>
                </a:rPr>
                <a:t>802.11be </a:t>
              </a:r>
              <a:br>
                <a:rPr lang="en-US" sz="1400" b="1" dirty="0">
                  <a:ea typeface="ＭＳ Ｐゴシック" charset="-128"/>
                  <a:cs typeface="Arial" pitchFamily="34" charset="0"/>
                </a:rPr>
              </a:br>
              <a:r>
                <a:rPr lang="en-US" sz="1400" b="1" dirty="0">
                  <a:ea typeface="ＭＳ Ｐゴシック" charset="-128"/>
                  <a:cs typeface="Arial" pitchFamily="34" charset="0"/>
                </a:rPr>
                <a:t>EHT</a:t>
              </a:r>
            </a:p>
          </p:txBody>
        </p:sp>
        <p:sp>
          <p:nvSpPr>
            <p:cNvPr id="68" name="AutoShape 27">
              <a:extLst>
                <a:ext uri="{FF2B5EF4-FFF2-40B4-BE49-F238E27FC236}">
                  <a16:creationId xmlns:a16="http://schemas.microsoft.com/office/drawing/2014/main" id="{6CCFAF76-A8FA-A666-37A8-A39A86DF049E}"/>
                </a:ext>
              </a:extLst>
            </p:cNvPr>
            <p:cNvSpPr>
              <a:spLocks/>
            </p:cNvSpPr>
            <p:nvPr/>
          </p:nvSpPr>
          <p:spPr bwMode="auto">
            <a:xfrm rot="-5400000">
              <a:off x="3887770" y="3078539"/>
              <a:ext cx="52076" cy="298062"/>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1400" b="1"/>
            </a:p>
          </p:txBody>
        </p:sp>
        <p:sp>
          <p:nvSpPr>
            <p:cNvPr id="69" name="AutoShape 46">
              <a:extLst>
                <a:ext uri="{FF2B5EF4-FFF2-40B4-BE49-F238E27FC236}">
                  <a16:creationId xmlns:a16="http://schemas.microsoft.com/office/drawing/2014/main" id="{B9A0D3EC-B4CF-3C47-9D0D-61CB3EF52EC1}"/>
                </a:ext>
              </a:extLst>
            </p:cNvPr>
            <p:cNvSpPr>
              <a:spLocks noChangeArrowheads="1"/>
            </p:cNvSpPr>
            <p:nvPr/>
          </p:nvSpPr>
          <p:spPr bwMode="auto">
            <a:xfrm>
              <a:off x="2804027" y="2432067"/>
              <a:ext cx="248015" cy="14897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400" b="1" dirty="0">
                  <a:ea typeface="ＭＳ Ｐゴシック" charset="-128"/>
                  <a:cs typeface="Arial" pitchFamily="34" charset="0"/>
                </a:rPr>
                <a:t>802.11bi</a:t>
              </a:r>
            </a:p>
            <a:p>
              <a:pPr algn="ctr"/>
              <a:r>
                <a:rPr lang="en-US" sz="1400" b="1" dirty="0">
                  <a:ea typeface="ＭＳ Ｐゴシック" charset="-128"/>
                  <a:cs typeface="Arial" pitchFamily="34" charset="0"/>
                </a:rPr>
                <a:t>EDP</a:t>
              </a:r>
            </a:p>
          </p:txBody>
        </p:sp>
        <p:sp>
          <p:nvSpPr>
            <p:cNvPr id="70" name="AutoShape 46">
              <a:extLst>
                <a:ext uri="{FF2B5EF4-FFF2-40B4-BE49-F238E27FC236}">
                  <a16:creationId xmlns:a16="http://schemas.microsoft.com/office/drawing/2014/main" id="{D576AE2D-9F64-7568-39DB-E5563A9E647E}"/>
                </a:ext>
              </a:extLst>
            </p:cNvPr>
            <p:cNvSpPr>
              <a:spLocks noChangeArrowheads="1"/>
            </p:cNvSpPr>
            <p:nvPr/>
          </p:nvSpPr>
          <p:spPr bwMode="auto">
            <a:xfrm>
              <a:off x="3454183" y="2818246"/>
              <a:ext cx="261368" cy="159952"/>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400" b="1" dirty="0">
                  <a:ea typeface="ＭＳ Ｐゴシック" charset="-128"/>
                  <a:cs typeface="Arial" pitchFamily="34" charset="0"/>
                </a:rPr>
                <a:t>802.11bf</a:t>
              </a:r>
              <a:br>
                <a:rPr lang="en-US" sz="1400" b="1" dirty="0">
                  <a:ea typeface="ＭＳ Ｐゴシック" charset="-128"/>
                  <a:cs typeface="Arial" pitchFamily="34" charset="0"/>
                </a:rPr>
              </a:br>
              <a:r>
                <a:rPr lang="en-US" sz="1400" b="1" dirty="0">
                  <a:ea typeface="ＭＳ Ｐゴシック" charset="-128"/>
                  <a:cs typeface="Arial" pitchFamily="34" charset="0"/>
                </a:rPr>
                <a:t>SENS</a:t>
              </a:r>
            </a:p>
          </p:txBody>
        </p:sp>
        <p:sp>
          <p:nvSpPr>
            <p:cNvPr id="72" name="Text Box 36">
              <a:extLst>
                <a:ext uri="{FF2B5EF4-FFF2-40B4-BE49-F238E27FC236}">
                  <a16:creationId xmlns:a16="http://schemas.microsoft.com/office/drawing/2014/main" id="{BC2EAA58-EBA3-239C-4053-2B765E80EF45}"/>
                </a:ext>
              </a:extLst>
            </p:cNvPr>
            <p:cNvSpPr txBox="1">
              <a:spLocks noChangeArrowheads="1"/>
            </p:cNvSpPr>
            <p:nvPr/>
          </p:nvSpPr>
          <p:spPr bwMode="auto">
            <a:xfrm>
              <a:off x="1747875" y="3255604"/>
              <a:ext cx="302719" cy="13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400" b="1" dirty="0">
                  <a:latin typeface="+mn-lt"/>
                  <a:ea typeface="ＭＳ Ｐゴシック" charset="-128"/>
                  <a:cs typeface="Arial" pitchFamily="34" charset="0"/>
                </a:rPr>
                <a:t>Liaison  Topics</a:t>
              </a:r>
            </a:p>
          </p:txBody>
        </p:sp>
        <p:sp>
          <p:nvSpPr>
            <p:cNvPr id="73" name="AutoShape 37">
              <a:extLst>
                <a:ext uri="{FF2B5EF4-FFF2-40B4-BE49-F238E27FC236}">
                  <a16:creationId xmlns:a16="http://schemas.microsoft.com/office/drawing/2014/main" id="{A0922279-224A-FFAA-6FB3-96ABAFF2D19D}"/>
                </a:ext>
              </a:extLst>
            </p:cNvPr>
            <p:cNvSpPr>
              <a:spLocks/>
            </p:cNvSpPr>
            <p:nvPr/>
          </p:nvSpPr>
          <p:spPr bwMode="auto">
            <a:xfrm rot="-5400000">
              <a:off x="1870863" y="3091499"/>
              <a:ext cx="53769" cy="243869"/>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1400" b="1"/>
            </a:p>
          </p:txBody>
        </p:sp>
        <p:sp>
          <p:nvSpPr>
            <p:cNvPr id="74" name="AutoShape 46">
              <a:extLst>
                <a:ext uri="{FF2B5EF4-FFF2-40B4-BE49-F238E27FC236}">
                  <a16:creationId xmlns:a16="http://schemas.microsoft.com/office/drawing/2014/main" id="{A4266423-C206-087A-00D8-A34C589F74F1}"/>
                </a:ext>
              </a:extLst>
            </p:cNvPr>
            <p:cNvSpPr>
              <a:spLocks noChangeArrowheads="1"/>
            </p:cNvSpPr>
            <p:nvPr/>
          </p:nvSpPr>
          <p:spPr bwMode="auto">
            <a:xfrm>
              <a:off x="2804027" y="2638500"/>
              <a:ext cx="248015" cy="15072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400" b="1" dirty="0">
                  <a:ea typeface="ＭＳ Ｐゴシック" charset="-128"/>
                  <a:cs typeface="Arial" pitchFamily="34" charset="0"/>
                </a:rPr>
                <a:t>802.11bn</a:t>
              </a:r>
            </a:p>
            <a:p>
              <a:pPr algn="ctr"/>
              <a:r>
                <a:rPr lang="en-US" sz="1400" b="1" dirty="0">
                  <a:ea typeface="ＭＳ Ｐゴシック" charset="-128"/>
                  <a:cs typeface="Arial" pitchFamily="34" charset="0"/>
                </a:rPr>
                <a:t>UHR</a:t>
              </a:r>
            </a:p>
          </p:txBody>
        </p:sp>
        <p:sp>
          <p:nvSpPr>
            <p:cNvPr id="75" name="AutoShape 46">
              <a:extLst>
                <a:ext uri="{FF2B5EF4-FFF2-40B4-BE49-F238E27FC236}">
                  <a16:creationId xmlns:a16="http://schemas.microsoft.com/office/drawing/2014/main" id="{BFAD141E-A3BA-72D6-256D-5263F9F47C26}"/>
                </a:ext>
              </a:extLst>
            </p:cNvPr>
            <p:cNvSpPr>
              <a:spLocks noChangeArrowheads="1"/>
            </p:cNvSpPr>
            <p:nvPr/>
          </p:nvSpPr>
          <p:spPr bwMode="auto">
            <a:xfrm>
              <a:off x="2801856" y="2823512"/>
              <a:ext cx="248015" cy="15072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400" b="1" dirty="0">
                  <a:ea typeface="ＭＳ Ｐゴシック" charset="-128"/>
                  <a:cs typeface="Arial" pitchFamily="34" charset="0"/>
                </a:rPr>
                <a:t>802.11bp</a:t>
              </a:r>
            </a:p>
            <a:p>
              <a:pPr algn="ctr"/>
              <a:r>
                <a:rPr lang="en-US" sz="1400" b="1" dirty="0">
                  <a:ea typeface="ＭＳ Ｐゴシック" charset="-128"/>
                  <a:cs typeface="Arial" pitchFamily="34" charset="0"/>
                </a:rPr>
                <a:t>AMP</a:t>
              </a:r>
            </a:p>
          </p:txBody>
        </p:sp>
        <p:sp>
          <p:nvSpPr>
            <p:cNvPr id="76" name="AutoShape 46">
              <a:extLst>
                <a:ext uri="{FF2B5EF4-FFF2-40B4-BE49-F238E27FC236}">
                  <a16:creationId xmlns:a16="http://schemas.microsoft.com/office/drawing/2014/main" id="{753AFCA0-2F8A-3566-0AAD-849C75922F70}"/>
                </a:ext>
              </a:extLst>
            </p:cNvPr>
            <p:cNvSpPr>
              <a:spLocks noChangeArrowheads="1"/>
            </p:cNvSpPr>
            <p:nvPr/>
          </p:nvSpPr>
          <p:spPr bwMode="auto">
            <a:xfrm>
              <a:off x="3459247" y="2639785"/>
              <a:ext cx="256304" cy="155511"/>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400" b="1" dirty="0">
                  <a:ea typeface="ＭＳ Ｐゴシック" charset="-128"/>
                  <a:cs typeface="Arial" pitchFamily="34" charset="0"/>
                </a:rPr>
                <a:t>802.11bk</a:t>
              </a:r>
            </a:p>
            <a:p>
              <a:pPr algn="ctr"/>
              <a:r>
                <a:rPr lang="en-US" sz="1400" b="1" dirty="0">
                  <a:ea typeface="ＭＳ Ｐゴシック" charset="-128"/>
                  <a:cs typeface="Arial" pitchFamily="34" charset="0"/>
                </a:rPr>
                <a:t>320 MHz Pos</a:t>
              </a:r>
            </a:p>
          </p:txBody>
        </p:sp>
        <p:sp>
          <p:nvSpPr>
            <p:cNvPr id="80" name="AutoShape 46">
              <a:extLst>
                <a:ext uri="{FF2B5EF4-FFF2-40B4-BE49-F238E27FC236}">
                  <a16:creationId xmlns:a16="http://schemas.microsoft.com/office/drawing/2014/main" id="{A7823F39-BF88-2C68-1050-BB7A76F4A383}"/>
                </a:ext>
              </a:extLst>
            </p:cNvPr>
            <p:cNvSpPr>
              <a:spLocks noChangeArrowheads="1"/>
            </p:cNvSpPr>
            <p:nvPr/>
          </p:nvSpPr>
          <p:spPr bwMode="auto">
            <a:xfrm>
              <a:off x="2801856" y="3022475"/>
              <a:ext cx="250186" cy="150725"/>
            </a:xfrm>
            <a:prstGeom prst="cube">
              <a:avLst>
                <a:gd name="adj" fmla="val 10069"/>
              </a:avLst>
            </a:prstGeom>
            <a:solidFill>
              <a:srgbClr val="85FFE0"/>
            </a:solidFill>
            <a:ln w="9525">
              <a:solidFill>
                <a:schemeClr val="tx1"/>
              </a:solidFill>
              <a:miter lim="800000"/>
              <a:headEnd/>
              <a:tailEnd/>
            </a:ln>
          </p:spPr>
          <p:txBody>
            <a:bodyPr wrap="none" anchor="ctr"/>
            <a:lstStyle/>
            <a:p>
              <a:pPr algn="ctr"/>
              <a:endParaRPr lang="en-US" sz="1400" b="1" dirty="0">
                <a:ea typeface="ＭＳ Ｐゴシック" charset="-128"/>
                <a:cs typeface="Arial" pitchFamily="34" charset="0"/>
              </a:endParaRPr>
            </a:p>
            <a:p>
              <a:pPr algn="ctr"/>
              <a:r>
                <a:rPr lang="en-US" sz="1400" b="1" dirty="0">
                  <a:ea typeface="ＭＳ Ｐゴシック" charset="-128"/>
                  <a:cs typeface="Arial" pitchFamily="34" charset="0"/>
                </a:rPr>
                <a:t>802.11bq</a:t>
              </a:r>
            </a:p>
            <a:p>
              <a:pPr algn="ctr"/>
              <a:r>
                <a:rPr lang="en-US" sz="1400" b="1" dirty="0">
                  <a:ea typeface="ＭＳ Ｐゴシック" charset="-128"/>
                  <a:cs typeface="Arial" pitchFamily="34" charset="0"/>
                </a:rPr>
                <a:t>IMMW SG</a:t>
              </a:r>
            </a:p>
            <a:p>
              <a:pPr algn="ctr"/>
              <a:endParaRPr lang="en-US" sz="1400" b="1" dirty="0">
                <a:ea typeface="ＭＳ Ｐゴシック" charset="-128"/>
                <a:cs typeface="Arial" pitchFamily="34" charset="0"/>
              </a:endParaRPr>
            </a:p>
          </p:txBody>
        </p:sp>
        <p:sp>
          <p:nvSpPr>
            <p:cNvPr id="81" name="AutoShape 46">
              <a:extLst>
                <a:ext uri="{FF2B5EF4-FFF2-40B4-BE49-F238E27FC236}">
                  <a16:creationId xmlns:a16="http://schemas.microsoft.com/office/drawing/2014/main" id="{928ACBF8-C2B9-D1B8-751C-C14FB560B4BE}"/>
                </a:ext>
              </a:extLst>
            </p:cNvPr>
            <p:cNvSpPr>
              <a:spLocks noChangeArrowheads="1"/>
            </p:cNvSpPr>
            <p:nvPr/>
          </p:nvSpPr>
          <p:spPr bwMode="auto">
            <a:xfrm>
              <a:off x="3776519" y="2429493"/>
              <a:ext cx="273345" cy="156247"/>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400" b="1" dirty="0">
                  <a:ea typeface="ＭＳ Ｐゴシック" charset="-128"/>
                  <a:cs typeface="Arial" pitchFamily="34" charset="0"/>
                </a:rPr>
                <a:t>802.11bh </a:t>
              </a:r>
            </a:p>
            <a:p>
              <a:pPr algn="ctr"/>
              <a:r>
                <a:rPr lang="en-US" sz="1400" b="1" dirty="0">
                  <a:ea typeface="ＭＳ Ｐゴシック" charset="-128"/>
                  <a:cs typeface="Arial" pitchFamily="34" charset="0"/>
                </a:rPr>
                <a:t>RCM</a:t>
              </a:r>
            </a:p>
          </p:txBody>
        </p:sp>
        <p:sp>
          <p:nvSpPr>
            <p:cNvPr id="82" name="AutoShape 46">
              <a:extLst>
                <a:ext uri="{FF2B5EF4-FFF2-40B4-BE49-F238E27FC236}">
                  <a16:creationId xmlns:a16="http://schemas.microsoft.com/office/drawing/2014/main" id="{E7CB2DE6-47A4-3751-D0BC-FA52F974BB9F}"/>
                </a:ext>
              </a:extLst>
            </p:cNvPr>
            <p:cNvSpPr>
              <a:spLocks noChangeArrowheads="1"/>
            </p:cNvSpPr>
            <p:nvPr/>
          </p:nvSpPr>
          <p:spPr bwMode="auto">
            <a:xfrm>
              <a:off x="2452240" y="2825580"/>
              <a:ext cx="263405" cy="15072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400" b="1" dirty="0">
                  <a:ea typeface="ＭＳ Ｐゴシック" charset="-128"/>
                  <a:cs typeface="Arial" pitchFamily="34" charset="0"/>
                </a:rPr>
                <a:t>ELC SG</a:t>
              </a:r>
            </a:p>
            <a:p>
              <a:pPr algn="ctr"/>
              <a:endParaRPr lang="en-US" sz="1400" b="1" dirty="0">
                <a:ea typeface="ＭＳ Ｐゴシック" charset="-128"/>
                <a:cs typeface="Arial" pitchFamily="34" charset="0"/>
              </a:endParaRPr>
            </a:p>
          </p:txBody>
        </p:sp>
        <p:sp>
          <p:nvSpPr>
            <p:cNvPr id="85" name="AutoShape 46">
              <a:extLst>
                <a:ext uri="{FF2B5EF4-FFF2-40B4-BE49-F238E27FC236}">
                  <a16:creationId xmlns:a16="http://schemas.microsoft.com/office/drawing/2014/main" id="{7E90296D-F69E-33B0-CD4A-C579C0B34071}"/>
                </a:ext>
              </a:extLst>
            </p:cNvPr>
            <p:cNvSpPr>
              <a:spLocks noChangeArrowheads="1"/>
            </p:cNvSpPr>
            <p:nvPr/>
          </p:nvSpPr>
          <p:spPr bwMode="auto">
            <a:xfrm>
              <a:off x="2449415" y="2439458"/>
              <a:ext cx="263405" cy="15072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400" b="1" dirty="0">
                  <a:ea typeface="ＭＳ Ｐゴシック" charset="-128"/>
                  <a:cs typeface="Arial" pitchFamily="34" charset="0"/>
                </a:rPr>
                <a:t>AUTO TIG</a:t>
              </a:r>
            </a:p>
            <a:p>
              <a:pPr algn="ctr"/>
              <a:endParaRPr lang="en-US" sz="1400" b="1" dirty="0">
                <a:ea typeface="ＭＳ Ｐゴシック" charset="-128"/>
                <a:cs typeface="Arial" pitchFamily="34" charset="0"/>
              </a:endParaRPr>
            </a:p>
          </p:txBody>
        </p:sp>
        <p:sp>
          <p:nvSpPr>
            <p:cNvPr id="86" name="AutoShape 46">
              <a:extLst>
                <a:ext uri="{FF2B5EF4-FFF2-40B4-BE49-F238E27FC236}">
                  <a16:creationId xmlns:a16="http://schemas.microsoft.com/office/drawing/2014/main" id="{47093B9B-D10C-82F5-E5EF-F72202AC62F9}"/>
                </a:ext>
              </a:extLst>
            </p:cNvPr>
            <p:cNvSpPr>
              <a:spLocks noChangeArrowheads="1"/>
            </p:cNvSpPr>
            <p:nvPr/>
          </p:nvSpPr>
          <p:spPr bwMode="auto">
            <a:xfrm>
              <a:off x="2801856" y="2046949"/>
              <a:ext cx="248015" cy="150725"/>
            </a:xfrm>
            <a:prstGeom prst="cube">
              <a:avLst>
                <a:gd name="adj" fmla="val 10069"/>
              </a:avLst>
            </a:prstGeom>
            <a:solidFill>
              <a:srgbClr val="FFC000"/>
            </a:solidFill>
            <a:ln w="9525">
              <a:solidFill>
                <a:schemeClr val="tx1"/>
              </a:solidFill>
              <a:miter lim="800000"/>
              <a:headEnd/>
              <a:tailEnd/>
            </a:ln>
          </p:spPr>
          <p:txBody>
            <a:bodyPr wrap="none" anchor="ctr"/>
            <a:lstStyle/>
            <a:p>
              <a:pPr algn="ctr"/>
              <a:r>
                <a:rPr lang="en-US" sz="1400" b="1" dirty="0" err="1">
                  <a:ea typeface="ＭＳ Ｐゴシック" charset="-128"/>
                  <a:cs typeface="Arial" pitchFamily="34" charset="0"/>
                </a:rPr>
                <a:t>REVmf</a:t>
              </a:r>
              <a:endParaRPr lang="en-US" sz="1400" b="1" dirty="0">
                <a:ea typeface="ＭＳ Ｐゴシック" charset="-128"/>
                <a:cs typeface="Arial" pitchFamily="34" charset="0"/>
              </a:endParaRPr>
            </a:p>
          </p:txBody>
        </p:sp>
      </p:grpSp>
      <p:sp>
        <p:nvSpPr>
          <p:cNvPr id="38" name="Date Placeholder 4">
            <a:extLst>
              <a:ext uri="{FF2B5EF4-FFF2-40B4-BE49-F238E27FC236}">
                <a16:creationId xmlns:a16="http://schemas.microsoft.com/office/drawing/2014/main" id="{16A3EDE9-EB75-4C38-9805-1479D13D2085}"/>
              </a:ext>
            </a:extLst>
          </p:cNvPr>
          <p:cNvSpPr>
            <a:spLocks noGrp="1"/>
          </p:cNvSpPr>
          <p:nvPr>
            <p:ph type="dt" sz="half" idx="16"/>
          </p:nvPr>
        </p:nvSpPr>
        <p:spPr>
          <a:xfrm>
            <a:off x="5598213" y="6426104"/>
            <a:ext cx="995579" cy="210312"/>
          </a:xfrm>
        </p:spPr>
        <p:txBody>
          <a:bodyPr/>
          <a:lstStyle/>
          <a:p>
            <a:pPr>
              <a:defRPr/>
            </a:pPr>
            <a:r>
              <a:rPr lang="en-US" altLang="ja-JP" sz="1400" b="1" dirty="0">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203774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dirty="0"/>
              <a:t>New </a:t>
            </a:r>
            <a:r>
              <a:rPr lang="en-GB" sz="3100" dirty="0">
                <a:hlinkClick r:id="rId3"/>
              </a:rPr>
              <a:t>802.11 Radio technologies </a:t>
            </a:r>
            <a:r>
              <a:rPr lang="en-GB" sz="3100" dirty="0"/>
              <a:t>are under development to meet expanding market needs and leverage new technologies. </a:t>
            </a:r>
            <a:br>
              <a:rPr lang="en-GB" dirty="0"/>
            </a:br>
            <a:endParaRPr lang="en-GB" dirty="0"/>
          </a:p>
        </p:txBody>
      </p:sp>
      <p:sp>
        <p:nvSpPr>
          <p:cNvPr id="3" name="Content Placeholder 2"/>
          <p:cNvSpPr>
            <a:spLocks noGrp="1"/>
          </p:cNvSpPr>
          <p:nvPr>
            <p:ph sz="quarter" idx="14"/>
          </p:nvPr>
        </p:nvSpPr>
        <p:spPr/>
        <p:txBody>
          <a:bodyPr>
            <a:noAutofit/>
          </a:bodyPr>
          <a:lstStyle/>
          <a:p>
            <a:pPr marL="0" indent="0">
              <a:buNone/>
            </a:pPr>
            <a:r>
              <a:rPr lang="en-US" sz="2000" dirty="0"/>
              <a:t>802.11bf  – WLAN Sensing</a:t>
            </a:r>
          </a:p>
          <a:p>
            <a:pPr marL="0" indent="0">
              <a:buNone/>
            </a:pPr>
            <a:r>
              <a:rPr lang="en-US" sz="2000" dirty="0"/>
              <a:t>802.11bi  – Enhanced Data Privacy</a:t>
            </a:r>
          </a:p>
          <a:p>
            <a:pPr marL="0" indent="0">
              <a:buNone/>
            </a:pPr>
            <a:r>
              <a:rPr lang="en-US" sz="2000" dirty="0"/>
              <a:t>802.11bk – 320 MHz Positioning</a:t>
            </a:r>
          </a:p>
          <a:p>
            <a:pPr marL="0" indent="0">
              <a:buNone/>
            </a:pPr>
            <a:r>
              <a:rPr lang="en-US" sz="2000" dirty="0"/>
              <a:t>802.11bn – Ultra High Reliability</a:t>
            </a:r>
          </a:p>
          <a:p>
            <a:pPr marL="0" indent="0">
              <a:buNone/>
            </a:pPr>
            <a:r>
              <a:rPr lang="en-US" sz="2000" dirty="0"/>
              <a:t>802.11bp – Ambient Power for IOT</a:t>
            </a:r>
          </a:p>
          <a:p>
            <a:pPr marL="0" indent="0">
              <a:buNone/>
            </a:pPr>
            <a:r>
              <a:rPr lang="en-US" sz="2000" dirty="0"/>
              <a:t>802.11bq – Integrated Milli Metric Wave</a:t>
            </a:r>
          </a:p>
          <a:p>
            <a:pPr marL="0" indent="0">
              <a:buNone/>
            </a:pPr>
            <a:endParaRPr lang="en-US" sz="2000" dirty="0"/>
          </a:p>
          <a:p>
            <a:pPr marL="0" indent="0">
              <a:buNone/>
            </a:pPr>
            <a:r>
              <a:rPr lang="en-US" sz="2000" dirty="0"/>
              <a:t>ELC           – Enhanced Light Communication Study Group</a:t>
            </a:r>
          </a:p>
          <a:p>
            <a:pPr marL="0" indent="0">
              <a:buNone/>
            </a:pPr>
            <a:r>
              <a:rPr lang="en-US" sz="2000" dirty="0"/>
              <a:t>AUTO       – Automotive Topic Interest Group</a:t>
            </a:r>
          </a:p>
          <a:p>
            <a:pPr marL="0" indent="0">
              <a:buNone/>
            </a:pPr>
            <a:r>
              <a:rPr lang="en-US" sz="2000" dirty="0"/>
              <a:t>AI / ML    – Artificial Intelligence / Machine Learning Group</a:t>
            </a:r>
          </a:p>
          <a:p>
            <a:pPr marL="0" indent="0">
              <a:buNone/>
            </a:pPr>
            <a:endParaRPr lang="en-US" sz="2000" dirty="0"/>
          </a:p>
          <a:p>
            <a:pPr marL="0" indent="0">
              <a:buNone/>
            </a:pPr>
            <a:endParaRPr lang="en-GB" b="1" dirty="0"/>
          </a:p>
        </p:txBody>
      </p:sp>
      <p:sp>
        <p:nvSpPr>
          <p:cNvPr id="5" name="Slide Number Placeholder 4"/>
          <p:cNvSpPr>
            <a:spLocks noGrp="1"/>
          </p:cNvSpPr>
          <p:nvPr>
            <p:ph type="sldNum" sz="quarter" idx="15"/>
          </p:nvPr>
        </p:nvSpPr>
        <p:spPr/>
        <p:txBody>
          <a:bodyPr/>
          <a:lstStyle/>
          <a:p>
            <a:pPr>
              <a:defRPr/>
            </a:pPr>
            <a:fld id="{1F2884EB-C6E3-684C-A39B-0E652C4E0E60}" type="slidenum">
              <a:rPr lang="en-US" smtClean="0"/>
              <a:pPr>
                <a:defRPr/>
              </a:pPr>
              <a:t>9</a:t>
            </a:fld>
            <a:endParaRPr lang="en-US" dirty="0"/>
          </a:p>
        </p:txBody>
      </p:sp>
      <p:sp>
        <p:nvSpPr>
          <p:cNvPr id="6" name="Date Placeholder 4">
            <a:extLst>
              <a:ext uri="{FF2B5EF4-FFF2-40B4-BE49-F238E27FC236}">
                <a16:creationId xmlns:a16="http://schemas.microsoft.com/office/drawing/2014/main" id="{E2E43BD5-0D4C-7A25-91BD-58E2C619DF88}"/>
              </a:ext>
            </a:extLst>
          </p:cNvPr>
          <p:cNvSpPr>
            <a:spLocks noGrp="1"/>
          </p:cNvSpPr>
          <p:nvPr>
            <p:ph type="dt" sz="half" idx="16"/>
          </p:nvPr>
        </p:nvSpPr>
        <p:spPr>
          <a:xfrm>
            <a:off x="5598213" y="6426104"/>
            <a:ext cx="995579" cy="210312"/>
          </a:xfrm>
        </p:spPr>
        <p:txBody>
          <a:bodyPr/>
          <a:lstStyle/>
          <a:p>
            <a:pPr>
              <a:defRPr/>
            </a:pPr>
            <a:r>
              <a:rPr lang="en-US" altLang="ja-JP" sz="1400" b="1" dirty="0">
                <a:solidFill>
                  <a:schemeClr val="accent4"/>
                </a:solidFill>
              </a:rPr>
              <a:t>January  2025</a:t>
            </a:r>
            <a:endParaRPr lang="en-US" sz="1400" b="1" dirty="0">
              <a:solidFill>
                <a:schemeClr val="accent4"/>
              </a:solidFill>
            </a:endParaRPr>
          </a:p>
        </p:txBody>
      </p:sp>
      <p:pic>
        <p:nvPicPr>
          <p:cNvPr id="8" name="Picture 7">
            <a:extLst>
              <a:ext uri="{FF2B5EF4-FFF2-40B4-BE49-F238E27FC236}">
                <a16:creationId xmlns:a16="http://schemas.microsoft.com/office/drawing/2014/main" id="{9063FDC0-8EDF-1108-25E6-181305AA1FE8}"/>
              </a:ext>
            </a:extLst>
          </p:cNvPr>
          <p:cNvPicPr>
            <a:picLocks noChangeAspect="1"/>
          </p:cNvPicPr>
          <p:nvPr/>
        </p:nvPicPr>
        <p:blipFill>
          <a:blip r:embed="rId4"/>
          <a:stretch>
            <a:fillRect/>
          </a:stretch>
        </p:blipFill>
        <p:spPr>
          <a:xfrm>
            <a:off x="6593791" y="1570484"/>
            <a:ext cx="4902117" cy="3458716"/>
          </a:xfrm>
          <a:prstGeom prst="rect">
            <a:avLst/>
          </a:prstGeom>
        </p:spPr>
      </p:pic>
    </p:spTree>
    <p:extLst>
      <p:ext uri="{BB962C8B-B14F-4D97-AF65-F5344CB8AC3E}">
        <p14:creationId xmlns:p14="http://schemas.microsoft.com/office/powerpoint/2010/main" val="344383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HPE_Standard_Metric_16x9_v2">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HPE">
      <a:majorFont>
        <a:latin typeface="Metric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Metric Regular"/>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79|136">
      <a:srgbClr val="00B388"/>
    </a:custClr>
    <a:custClr name="135|123|117">
      <a:srgbClr val="877B75"/>
    </a:custClr>
    <a:custClr name="135|135|135">
      <a:srgbClr val="878787"/>
    </a:custClr>
  </a:custClrLst>
  <a:extLst>
    <a:ext uri="{05A4C25C-085E-4340-85A3-A5531E510DB2}">
      <thm15:themeFamily xmlns:thm15="http://schemas.microsoft.com/office/thememl/2012/main" name="DLON_SpeakerTemplate_v14Oct.potx [Read-Only]" id="{D219FF18-0ACD-4B9D-B110-6D38740A038C}" vid="{25A4F64C-45A3-4CA5-9D95-ABE90A4B340C}"/>
    </a:ext>
  </a:extLst>
</a:theme>
</file>

<file path=ppt/theme/theme2.xml><?xml version="1.0" encoding="utf-8"?>
<a:theme xmlns:a="http://schemas.openxmlformats.org/drawingml/2006/main" name="Office Theme">
  <a:themeElements>
    <a:clrScheme name="HPE">
      <a:dk1>
        <a:sysClr val="windowText" lastClr="000000"/>
      </a:dk1>
      <a:lt1>
        <a:sysClr val="window" lastClr="FFFFFF"/>
      </a:lt1>
      <a:dk2>
        <a:srgbClr val="425563"/>
      </a:dk2>
      <a:lt2>
        <a:srgbClr val="C6C9CA"/>
      </a:lt2>
      <a:accent1>
        <a:srgbClr val="425563"/>
      </a:accent1>
      <a:accent2>
        <a:srgbClr val="2AD2C9"/>
      </a:accent2>
      <a:accent3>
        <a:srgbClr val="FF8D6D"/>
      </a:accent3>
      <a:accent4>
        <a:srgbClr val="5B4767"/>
      </a:accent4>
      <a:accent5>
        <a:srgbClr val="617D78"/>
      </a:accent5>
      <a:accent6>
        <a:srgbClr val="C6C9CA"/>
      </a:accent6>
      <a:hlink>
        <a:srgbClr val="617D78"/>
      </a:hlink>
      <a:folHlink>
        <a:srgbClr val="878787"/>
      </a:folHlink>
    </a:clrScheme>
    <a:fontScheme name="HPE">
      <a:majorFont>
        <a:latin typeface="Metric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Metric Regular"/>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79|136">
      <a:srgbClr val="00B388"/>
    </a:custClr>
    <a:custClr name="135|123|117">
      <a:srgbClr val="877B75"/>
    </a:custClr>
    <a:custClr name="135|135|135">
      <a:srgbClr val="878787"/>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PE">
      <a:dk1>
        <a:sysClr val="windowText" lastClr="000000"/>
      </a:dk1>
      <a:lt1>
        <a:sysClr val="window" lastClr="FFFFFF"/>
      </a:lt1>
      <a:dk2>
        <a:srgbClr val="425563"/>
      </a:dk2>
      <a:lt2>
        <a:srgbClr val="C6C9CA"/>
      </a:lt2>
      <a:accent1>
        <a:srgbClr val="425563"/>
      </a:accent1>
      <a:accent2>
        <a:srgbClr val="2AD2C9"/>
      </a:accent2>
      <a:accent3>
        <a:srgbClr val="FF8D6D"/>
      </a:accent3>
      <a:accent4>
        <a:srgbClr val="5B4767"/>
      </a:accent4>
      <a:accent5>
        <a:srgbClr val="617D78"/>
      </a:accent5>
      <a:accent6>
        <a:srgbClr val="C6C9CA"/>
      </a:accent6>
      <a:hlink>
        <a:srgbClr val="617D78"/>
      </a:hlink>
      <a:folHlink>
        <a:srgbClr val="878787"/>
      </a:folHlink>
    </a:clrScheme>
    <a:fontScheme name="HPE">
      <a:majorFont>
        <a:latin typeface="Metric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Metric Regular"/>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79|136">
      <a:srgbClr val="00B388"/>
    </a:custClr>
    <a:custClr name="135|123|117">
      <a:srgbClr val="877B75"/>
    </a:custClr>
    <a:custClr name="135|135|135">
      <a:srgbClr val="878787"/>
    </a:custClr>
  </a:custClrLst>
</a:theme>
</file>

<file path=docProps/app.xml><?xml version="1.0" encoding="utf-8"?>
<Properties xmlns="http://schemas.openxmlformats.org/officeDocument/2006/extended-properties" xmlns:vt="http://schemas.openxmlformats.org/officeDocument/2006/docPropsVTypes">
  <Template/>
  <TotalTime>421</TotalTime>
  <Words>2744</Words>
  <Application>Microsoft Office PowerPoint</Application>
  <PresentationFormat>Widescreen</PresentationFormat>
  <Paragraphs>517</Paragraphs>
  <Slides>25</Slides>
  <Notes>17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25</vt:i4>
      </vt:variant>
    </vt:vector>
  </HeadingPairs>
  <TitlesOfParts>
    <vt:vector size="39" baseType="lpstr">
      <vt:lpstr>MS PGothic</vt:lpstr>
      <vt:lpstr>MS PGothic</vt:lpstr>
      <vt:lpstr>宋体</vt:lpstr>
      <vt:lpstr>Arial</vt:lpstr>
      <vt:lpstr>Calibri</vt:lpstr>
      <vt:lpstr>DejaVu Sans</vt:lpstr>
      <vt:lpstr>Metric Bold</vt:lpstr>
      <vt:lpstr>Metric Regular</vt:lpstr>
      <vt:lpstr>黑体</vt:lpstr>
      <vt:lpstr>Times New Roman</vt:lpstr>
      <vt:lpstr>Verdana</vt:lpstr>
      <vt:lpstr>Wingdings</vt:lpstr>
      <vt:lpstr>Wingdings 2</vt:lpstr>
      <vt:lpstr>HPE_Standard_Metric_16x9_v2</vt:lpstr>
      <vt:lpstr>IEEE 802.11 Overview and Amendments under development    Overview of the 802.11 Working Group  The IEEE 802.11 standard to date  New Amendments: Markets, use cases and key technologies   2025 January Presenter:  “At lectures, symposia, seminars, or educational courses, an individual presenting information on IEEE standards shall make it clear that his or her views should be considered the personal views of that individual rather than the formal position, explanation, or interpretation of the IEEE.” IEEE-SA Standards Board Operation Manual (subclause 5.9.3)  </vt:lpstr>
      <vt:lpstr>IEEE Standards Association</vt:lpstr>
      <vt:lpstr>The IEEE 802.11 Working Group is one of the most active WGs in 802</vt:lpstr>
      <vt:lpstr>IEEE 802.11 Membership</vt:lpstr>
      <vt:lpstr>Development of the IEEE 802.11 Standard is ongoing since 1997 </vt:lpstr>
      <vt:lpstr>New 802.11 Radio technologies are under development to meet expanding market needs and leverage new technologies. Completed standards </vt:lpstr>
      <vt:lpstr>Market demands and new technology drive IEEE 802.11 innovation </vt:lpstr>
      <vt:lpstr>IEEE 802.11 Standards Pipeline – January 2025</vt:lpstr>
      <vt:lpstr>New 802.11 Radio technologies are under development to meet expanding market needs and leverage new technologies.  </vt:lpstr>
      <vt:lpstr>Wi-Fi standard evolution: 802.11bn is now under development</vt:lpstr>
      <vt:lpstr>802.11bn: Ultra High Reliability (UHR)</vt:lpstr>
      <vt:lpstr>Countries enabling Wi-Fi 6 GHz Operation, see https://www.wi-fi.org/regulations-enabling-6-ghz-wi-fi (as of 2025-01-06)</vt:lpstr>
      <vt:lpstr>802.11bf Sensing</vt:lpstr>
      <vt:lpstr>802.11bf Sensing</vt:lpstr>
      <vt:lpstr>802.11bh Randomized and Changing MAC addresses (RCM)</vt:lpstr>
      <vt:lpstr>802.11bh Randomized and Changing MAC addresses (RCM)</vt:lpstr>
      <vt:lpstr>802.11bi Enhanced Data Privacy (EDP)</vt:lpstr>
      <vt:lpstr>802.11bk 320 MHz Positioning (320P) </vt:lpstr>
      <vt:lpstr>802.11bp Ambient Power Transmission (AMP)</vt:lpstr>
      <vt:lpstr>802.11bp Ambient Power Transmission (AMP)</vt:lpstr>
      <vt:lpstr>802.11bq Integrated mmWave (IMMW) </vt:lpstr>
      <vt:lpstr>802.11 AUTOmotive group</vt:lpstr>
      <vt:lpstr>802.11 Enhanced Light Communications (ELC) group</vt:lpstr>
      <vt:lpstr>802.11 AI / ML Artificial Intelligence/ Machine Learning group</vt:lpstr>
      <vt:lpstr>Thank You      Questions ?    </vt:lpstr>
    </vt:vector>
  </TitlesOfParts>
  <Company>Hewlett Packard Enterprise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dorothy.stanley@hpe.com</dc:creator>
  <cp:lastModifiedBy>Stephen McCann</cp:lastModifiedBy>
  <cp:revision>384</cp:revision>
  <dcterms:created xsi:type="dcterms:W3CDTF">2015-09-04T14:49:52Z</dcterms:created>
  <dcterms:modified xsi:type="dcterms:W3CDTF">2025-01-12T05:47:18Z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2289701</vt:lpwstr>
  </property>
  <property fmtid="{D5CDD505-2E9C-101B-9397-08002B2CF9AE}" pid="3" name="NXPowerLiteSettings">
    <vt:lpwstr>B74006B004C800</vt:lpwstr>
  </property>
  <property fmtid="{D5CDD505-2E9C-101B-9397-08002B2CF9AE}" pid="4" name="NXPowerLiteVersion">
    <vt:lpwstr>D6.0.7</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1736660665</vt:lpwstr>
  </property>
</Properties>
</file>